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09"/>
  </p:notesMasterIdLst>
  <p:sldIdLst>
    <p:sldId id="1245" r:id="rId2"/>
    <p:sldId id="1246" r:id="rId3"/>
    <p:sldId id="1142" r:id="rId4"/>
    <p:sldId id="1251" r:id="rId5"/>
    <p:sldId id="1280" r:id="rId6"/>
    <p:sldId id="1285" r:id="rId7"/>
    <p:sldId id="1265" r:id="rId8"/>
    <p:sldId id="1312" r:id="rId9"/>
    <p:sldId id="1268" r:id="rId10"/>
    <p:sldId id="1316" r:id="rId11"/>
    <p:sldId id="1262" r:id="rId12"/>
    <p:sldId id="1263" r:id="rId13"/>
    <p:sldId id="1264" r:id="rId14"/>
    <p:sldId id="1252" r:id="rId15"/>
    <p:sldId id="1102" r:id="rId16"/>
    <p:sldId id="1254" r:id="rId17"/>
    <p:sldId id="1259" r:id="rId18"/>
    <p:sldId id="1283" r:id="rId19"/>
    <p:sldId id="1287" r:id="rId20"/>
    <p:sldId id="1282" r:id="rId21"/>
    <p:sldId id="1255" r:id="rId22"/>
    <p:sldId id="1256" r:id="rId23"/>
    <p:sldId id="1284" r:id="rId24"/>
    <p:sldId id="1267" r:id="rId25"/>
    <p:sldId id="1247" r:id="rId26"/>
    <p:sldId id="1253" r:id="rId27"/>
    <p:sldId id="1260" r:id="rId28"/>
    <p:sldId id="1288" r:id="rId29"/>
    <p:sldId id="1289" r:id="rId30"/>
    <p:sldId id="1271" r:id="rId31"/>
    <p:sldId id="1272" r:id="rId32"/>
    <p:sldId id="1140" r:id="rId33"/>
    <p:sldId id="1114" r:id="rId34"/>
    <p:sldId id="995" r:id="rId35"/>
    <p:sldId id="1273" r:id="rId36"/>
    <p:sldId id="996" r:id="rId37"/>
    <p:sldId id="1119" r:id="rId38"/>
    <p:sldId id="1118" r:id="rId39"/>
    <p:sldId id="1023" r:id="rId40"/>
    <p:sldId id="1117" r:id="rId41"/>
    <p:sldId id="1116" r:id="rId42"/>
    <p:sldId id="1275" r:id="rId43"/>
    <p:sldId id="1100" r:id="rId44"/>
    <p:sldId id="1135" r:id="rId45"/>
    <p:sldId id="1136" r:id="rId46"/>
    <p:sldId id="1277" r:id="rId47"/>
    <p:sldId id="1138" r:id="rId48"/>
    <p:sldId id="1278" r:id="rId49"/>
    <p:sldId id="1276" r:id="rId50"/>
    <p:sldId id="1137" r:id="rId51"/>
    <p:sldId id="1279" r:id="rId52"/>
    <p:sldId id="1139" r:id="rId53"/>
    <p:sldId id="1290" r:id="rId54"/>
    <p:sldId id="1292" r:id="rId55"/>
    <p:sldId id="1293" r:id="rId56"/>
    <p:sldId id="1294" r:id="rId57"/>
    <p:sldId id="1291" r:id="rId58"/>
    <p:sldId id="1295" r:id="rId59"/>
    <p:sldId id="1104" r:id="rId60"/>
    <p:sldId id="1105" r:id="rId61"/>
    <p:sldId id="1123" r:id="rId62"/>
    <p:sldId id="1124" r:id="rId63"/>
    <p:sldId id="1125" r:id="rId64"/>
    <p:sldId id="1126" r:id="rId65"/>
    <p:sldId id="1127" r:id="rId66"/>
    <p:sldId id="1128" r:id="rId67"/>
    <p:sldId id="1129" r:id="rId68"/>
    <p:sldId id="1131" r:id="rId69"/>
    <p:sldId id="1242" r:id="rId70"/>
    <p:sldId id="1148" r:id="rId71"/>
    <p:sldId id="1149" r:id="rId72"/>
    <p:sldId id="1150" r:id="rId73"/>
    <p:sldId id="1151" r:id="rId74"/>
    <p:sldId id="1152" r:id="rId75"/>
    <p:sldId id="1153" r:id="rId76"/>
    <p:sldId id="1154" r:id="rId77"/>
    <p:sldId id="1155" r:id="rId78"/>
    <p:sldId id="1156" r:id="rId79"/>
    <p:sldId id="1157" r:id="rId80"/>
    <p:sldId id="1158" r:id="rId81"/>
    <p:sldId id="1159" r:id="rId82"/>
    <p:sldId id="1160" r:id="rId83"/>
    <p:sldId id="1161" r:id="rId84"/>
    <p:sldId id="1162" r:id="rId85"/>
    <p:sldId id="1163" r:id="rId86"/>
    <p:sldId id="1164" r:id="rId87"/>
    <p:sldId id="1165" r:id="rId88"/>
    <p:sldId id="1221" r:id="rId89"/>
    <p:sldId id="1222" r:id="rId90"/>
    <p:sldId id="1223" r:id="rId91"/>
    <p:sldId id="1224" r:id="rId92"/>
    <p:sldId id="1229" r:id="rId93"/>
    <p:sldId id="1230" r:id="rId94"/>
    <p:sldId id="1231" r:id="rId95"/>
    <p:sldId id="1232" r:id="rId96"/>
    <p:sldId id="1233" r:id="rId97"/>
    <p:sldId id="1235" r:id="rId98"/>
    <p:sldId id="1236" r:id="rId99"/>
    <p:sldId id="1317" r:id="rId100"/>
    <p:sldId id="1297" r:id="rId101"/>
    <p:sldId id="1243" r:id="rId102"/>
    <p:sldId id="1270" r:id="rId103"/>
    <p:sldId id="1306" r:id="rId104"/>
    <p:sldId id="1305" r:id="rId105"/>
    <p:sldId id="1107" r:id="rId106"/>
    <p:sldId id="1108" r:id="rId107"/>
    <p:sldId id="1109" r:id="rId10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8" autoAdjust="0"/>
    <p:restoredTop sz="85952" autoAdjust="0"/>
  </p:normalViewPr>
  <p:slideViewPr>
    <p:cSldViewPr>
      <p:cViewPr varScale="1">
        <p:scale>
          <a:sx n="94" d="100"/>
          <a:sy n="94" d="100"/>
        </p:scale>
        <p:origin x="6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a:t>
            </a:fld>
            <a:endParaRPr lang="en-US"/>
          </a:p>
        </p:txBody>
      </p:sp>
    </p:spTree>
    <p:extLst>
      <p:ext uri="{BB962C8B-B14F-4D97-AF65-F5344CB8AC3E}">
        <p14:creationId xmlns:p14="http://schemas.microsoft.com/office/powerpoint/2010/main" val="146979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C2D37C56-9778-486B-8EBC-FCBE3C12D273}" type="slidenum">
              <a:rPr lang="en-US" altLang="en-US" sz="1200" b="0">
                <a:solidFill>
                  <a:schemeClr val="tx1"/>
                </a:solidFill>
              </a:rPr>
              <a:pPr eaLnBrk="1" hangingPunct="1"/>
              <a:t>72</a:t>
            </a:fld>
            <a:endParaRPr lang="en-US" altLang="en-US" sz="1200" b="0">
              <a:solidFill>
                <a:schemeClr val="tx1"/>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5187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4E38AF77-8883-421A-8C15-A5925276F14E}" type="slidenum">
              <a:rPr lang="en-US" altLang="en-US" sz="1200" b="0">
                <a:solidFill>
                  <a:schemeClr val="tx1"/>
                </a:solidFill>
              </a:rPr>
              <a:pPr eaLnBrk="1" hangingPunct="1"/>
              <a:t>73</a:t>
            </a:fld>
            <a:endParaRPr lang="en-US" altLang="en-US" sz="1200" b="0">
              <a:solidFill>
                <a:schemeClr val="tx1"/>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861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856BB-8E36-401E-89E3-1C7B0D14FDB1}" type="slidenum">
              <a:rPr lang="en-US" altLang="en-US" sz="1200" b="0">
                <a:solidFill>
                  <a:schemeClr val="tx1"/>
                </a:solidFill>
              </a:rPr>
              <a:pPr eaLnBrk="1" hangingPunct="1"/>
              <a:t>75</a:t>
            </a:fld>
            <a:endParaRPr lang="en-US" altLang="en-US" sz="1200" b="0">
              <a:solidFill>
                <a:schemeClr val="tx1"/>
              </a:solidFill>
            </a:endParaRPr>
          </a:p>
        </p:txBody>
      </p:sp>
    </p:spTree>
    <p:extLst>
      <p:ext uri="{BB962C8B-B14F-4D97-AF65-F5344CB8AC3E}">
        <p14:creationId xmlns:p14="http://schemas.microsoft.com/office/powerpoint/2010/main" val="118556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19127CA-D1D4-46AA-88C0-ACCBF80E97A1}" type="slidenum">
              <a:rPr lang="en-US" altLang="en-US" sz="1200" b="0">
                <a:solidFill>
                  <a:schemeClr val="tx1"/>
                </a:solidFill>
              </a:rPr>
              <a:pPr eaLnBrk="1" hangingPunct="1"/>
              <a:t>76</a:t>
            </a:fld>
            <a:endParaRPr lang="en-US" altLang="en-US" sz="1200" b="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2761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4B7B89C-C501-42FC-AA57-7A2B9195281A}" type="slidenum">
              <a:rPr lang="en-US" altLang="en-US" sz="1200" b="0">
                <a:solidFill>
                  <a:schemeClr val="tx1"/>
                </a:solidFill>
              </a:rPr>
              <a:pPr eaLnBrk="1" hangingPunct="1"/>
              <a:t>77</a:t>
            </a:fld>
            <a:endParaRPr lang="en-US" altLang="en-US" sz="1200" b="0">
              <a:solidFill>
                <a:schemeClr val="tx1"/>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4026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FAB840F-6037-436D-9E24-EFC29175FE15}" type="slidenum">
              <a:rPr lang="en-US" altLang="en-US" sz="1200" b="0">
                <a:solidFill>
                  <a:schemeClr val="tx1"/>
                </a:solidFill>
              </a:rPr>
              <a:pPr eaLnBrk="1" hangingPunct="1"/>
              <a:t>79</a:t>
            </a:fld>
            <a:endParaRPr lang="en-US" altLang="en-US" sz="1200" b="0">
              <a:solidFill>
                <a:schemeClr val="tx1"/>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7227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539A92E-7C58-4318-8839-5FD31996B83B}" type="slidenum">
              <a:rPr lang="en-US" altLang="en-US" sz="1200" b="0">
                <a:solidFill>
                  <a:schemeClr val="tx1"/>
                </a:solidFill>
              </a:rPr>
              <a:pPr eaLnBrk="1" hangingPunct="1"/>
              <a:t>80</a:t>
            </a:fld>
            <a:endParaRPr lang="en-US" altLang="en-US" sz="1200" b="0">
              <a:solidFill>
                <a:schemeClr val="tx1"/>
              </a:solidFill>
            </a:endParaRPr>
          </a:p>
        </p:txBody>
      </p:sp>
    </p:spTree>
    <p:extLst>
      <p:ext uri="{BB962C8B-B14F-4D97-AF65-F5344CB8AC3E}">
        <p14:creationId xmlns:p14="http://schemas.microsoft.com/office/powerpoint/2010/main" val="3179710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89EA1D1-2A0C-4176-9EEE-A6C0D20C0EC2}" type="slidenum">
              <a:rPr lang="en-US" altLang="en-US" sz="1200" b="0">
                <a:solidFill>
                  <a:schemeClr val="tx1"/>
                </a:solidFill>
              </a:rPr>
              <a:pPr eaLnBrk="1" hangingPunct="1"/>
              <a:t>84</a:t>
            </a:fld>
            <a:endParaRPr lang="en-US" altLang="en-US" sz="1200" b="0">
              <a:solidFill>
                <a:schemeClr val="tx1"/>
              </a:solidFill>
            </a:endParaRPr>
          </a:p>
        </p:txBody>
      </p:sp>
    </p:spTree>
    <p:extLst>
      <p:ext uri="{BB962C8B-B14F-4D97-AF65-F5344CB8AC3E}">
        <p14:creationId xmlns:p14="http://schemas.microsoft.com/office/powerpoint/2010/main" val="428758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59BDC1BF-BC07-4229-8335-D43E225ECA58}" type="slidenum">
              <a:rPr lang="en-US" altLang="en-US" sz="1200" b="0">
                <a:solidFill>
                  <a:schemeClr val="tx1"/>
                </a:solidFill>
              </a:rPr>
              <a:pPr eaLnBrk="1" hangingPunct="1"/>
              <a:t>85</a:t>
            </a:fld>
            <a:endParaRPr lang="en-US" altLang="en-US" sz="1200" b="0">
              <a:solidFill>
                <a:schemeClr val="tx1"/>
              </a:solidFill>
            </a:endParaRPr>
          </a:p>
        </p:txBody>
      </p:sp>
    </p:spTree>
    <p:extLst>
      <p:ext uri="{BB962C8B-B14F-4D97-AF65-F5344CB8AC3E}">
        <p14:creationId xmlns:p14="http://schemas.microsoft.com/office/powerpoint/2010/main" val="2840878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CA2B050-9770-4240-819A-D99F2B99C95E}" type="slidenum">
              <a:rPr lang="en-US" altLang="en-US" sz="1200" b="0">
                <a:solidFill>
                  <a:schemeClr val="tx1"/>
                </a:solidFill>
              </a:rPr>
              <a:pPr eaLnBrk="1" hangingPunct="1"/>
              <a:t>86</a:t>
            </a:fld>
            <a:endParaRPr lang="en-US" altLang="en-US" sz="1200" b="0">
              <a:solidFill>
                <a:schemeClr val="tx1"/>
              </a:solidFill>
            </a:endParaRPr>
          </a:p>
        </p:txBody>
      </p:sp>
    </p:spTree>
    <p:extLst>
      <p:ext uri="{BB962C8B-B14F-4D97-AF65-F5344CB8AC3E}">
        <p14:creationId xmlns:p14="http://schemas.microsoft.com/office/powerpoint/2010/main" val="380569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18</a:t>
            </a:fld>
            <a:endParaRPr lang="en-US"/>
          </a:p>
        </p:txBody>
      </p:sp>
    </p:spTree>
    <p:extLst>
      <p:ext uri="{BB962C8B-B14F-4D97-AF65-F5344CB8AC3E}">
        <p14:creationId xmlns:p14="http://schemas.microsoft.com/office/powerpoint/2010/main" val="363542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070FBE77-70B8-491E-8B51-A831C38FAC7B}" type="slidenum">
              <a:rPr lang="en-US" altLang="en-US" sz="1200" b="0">
                <a:solidFill>
                  <a:schemeClr val="tx1"/>
                </a:solidFill>
              </a:rPr>
              <a:pPr eaLnBrk="1" hangingPunct="1"/>
              <a:t>88</a:t>
            </a:fld>
            <a:endParaRPr lang="en-US" altLang="en-US" sz="1200" b="0">
              <a:solidFill>
                <a:schemeClr val="tx1"/>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4407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E952635-63C2-4A6E-B8C6-EC11D53BEA4B}" type="slidenum">
              <a:rPr lang="en-US" altLang="en-US" sz="1200" b="0">
                <a:solidFill>
                  <a:schemeClr val="tx1"/>
                </a:solidFill>
              </a:rPr>
              <a:pPr eaLnBrk="1" hangingPunct="1"/>
              <a:t>89</a:t>
            </a:fld>
            <a:endParaRPr lang="en-US" altLang="en-US" sz="1200" b="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6606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E2642713-3D15-42E7-A647-6F01048D21A3}" type="slidenum">
              <a:rPr lang="en-US" altLang="en-US" sz="1200" b="0">
                <a:solidFill>
                  <a:schemeClr val="tx1"/>
                </a:solidFill>
              </a:rPr>
              <a:pPr eaLnBrk="1" hangingPunct="1"/>
              <a:t>90</a:t>
            </a:fld>
            <a:endParaRPr lang="en-US" altLang="en-US" sz="1200" b="0">
              <a:solidFill>
                <a:schemeClr val="tx1"/>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17473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34631A97-731C-499F-873A-C08D4E0913E7}" type="slidenum">
              <a:rPr lang="en-US" altLang="en-US" sz="1200" b="0">
                <a:solidFill>
                  <a:schemeClr val="tx1"/>
                </a:solidFill>
              </a:rPr>
              <a:pPr eaLnBrk="1" hangingPunct="1"/>
              <a:t>91</a:t>
            </a:fld>
            <a:endParaRPr lang="en-US" altLang="en-US" sz="1200" b="0">
              <a:solidFill>
                <a:schemeClr val="tx1"/>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9015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C684D-C3BF-43CB-8329-EDF81622B28A}" type="slidenum">
              <a:rPr lang="en-US" altLang="en-US" sz="1200" b="0">
                <a:solidFill>
                  <a:schemeClr val="tx1"/>
                </a:solidFill>
              </a:rPr>
              <a:pPr eaLnBrk="1" hangingPunct="1"/>
              <a:t>92</a:t>
            </a:fld>
            <a:endParaRPr lang="en-US" altLang="en-US" sz="1200" b="0">
              <a:solidFill>
                <a:schemeClr val="tx1"/>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94948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8078190-7ADD-44F3-AFDF-31B11715CBB9}" type="slidenum">
              <a:rPr lang="en-US" altLang="en-US" sz="1200" b="0">
                <a:solidFill>
                  <a:schemeClr val="tx1"/>
                </a:solidFill>
              </a:rPr>
              <a:pPr eaLnBrk="1" hangingPunct="1"/>
              <a:t>93</a:t>
            </a:fld>
            <a:endParaRPr lang="en-US" altLang="en-US" sz="1200" b="0">
              <a:solidFill>
                <a:schemeClr val="tx1"/>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9191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56D34EA-DA90-4101-A4BD-932C1AB9D55E}" type="slidenum">
              <a:rPr lang="en-US" altLang="en-US" sz="1200" b="0">
                <a:solidFill>
                  <a:schemeClr val="tx1"/>
                </a:solidFill>
              </a:rPr>
              <a:pPr eaLnBrk="1" hangingPunct="1"/>
              <a:t>94</a:t>
            </a:fld>
            <a:endParaRPr lang="en-US" altLang="en-US" sz="1200" b="0">
              <a:solidFill>
                <a:schemeClr val="tx1"/>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6912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3BC9745-B501-40A9-A016-614CE0B0218D}" type="slidenum">
              <a:rPr lang="en-US" altLang="en-US" sz="1200" b="0">
                <a:solidFill>
                  <a:schemeClr val="tx1"/>
                </a:solidFill>
              </a:rPr>
              <a:pPr eaLnBrk="1" hangingPunct="1"/>
              <a:t>95</a:t>
            </a:fld>
            <a:endParaRPr lang="en-US" altLang="en-US" sz="1200" b="0">
              <a:solidFill>
                <a:schemeClr val="tx1"/>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79418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109D08B4-D4F5-46EA-9980-23CBF9B33BBE}" type="slidenum">
              <a:rPr lang="en-US" altLang="en-US" sz="1200" b="0">
                <a:solidFill>
                  <a:schemeClr val="tx1"/>
                </a:solidFill>
              </a:rPr>
              <a:pPr eaLnBrk="1" hangingPunct="1"/>
              <a:t>96</a:t>
            </a:fld>
            <a:endParaRPr lang="en-US" altLang="en-US" sz="1200" b="0">
              <a:solidFill>
                <a:schemeClr val="tx1"/>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53007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040827D-6574-499C-A323-2968DA523BFE}" type="slidenum">
              <a:rPr lang="en-US" altLang="en-US" sz="1200" b="0">
                <a:solidFill>
                  <a:schemeClr val="tx1"/>
                </a:solidFill>
              </a:rPr>
              <a:pPr eaLnBrk="1" hangingPunct="1"/>
              <a:t>97</a:t>
            </a:fld>
            <a:endParaRPr lang="en-US" altLang="en-US" sz="1200" b="0">
              <a:solidFill>
                <a:schemeClr val="tx1"/>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497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21</a:t>
            </a:fld>
            <a:endParaRPr lang="en-US"/>
          </a:p>
        </p:txBody>
      </p:sp>
    </p:spTree>
    <p:extLst>
      <p:ext uri="{BB962C8B-B14F-4D97-AF65-F5344CB8AC3E}">
        <p14:creationId xmlns:p14="http://schemas.microsoft.com/office/powerpoint/2010/main" val="674504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9D21E230-6A2C-4E5A-BEEA-3C7DB705AAF4}" type="slidenum">
              <a:rPr lang="en-US" altLang="en-US" sz="1200" b="0">
                <a:solidFill>
                  <a:schemeClr val="tx1"/>
                </a:solidFill>
              </a:rPr>
              <a:pPr eaLnBrk="1" hangingPunct="1"/>
              <a:t>98</a:t>
            </a:fld>
            <a:endParaRPr lang="en-US" altLang="en-US" sz="1200" b="0">
              <a:solidFill>
                <a:schemeClr val="tx1"/>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9879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E54639D6-F6AE-4129-91E0-52889E04A538}" type="slidenum">
              <a:rPr lang="en-US" altLang="en-US" sz="1200" b="0">
                <a:solidFill>
                  <a:schemeClr val="tx1"/>
                </a:solidFill>
              </a:rPr>
              <a:pPr eaLnBrk="1" hangingPunct="1"/>
              <a:t>99</a:t>
            </a:fld>
            <a:endParaRPr lang="en-US" altLang="en-US" sz="1200" b="0">
              <a:solidFill>
                <a:schemeClr val="tx1"/>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254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23</a:t>
            </a:fld>
            <a:endParaRPr lang="en-US"/>
          </a:p>
        </p:txBody>
      </p:sp>
    </p:spTree>
    <p:extLst>
      <p:ext uri="{BB962C8B-B14F-4D97-AF65-F5344CB8AC3E}">
        <p14:creationId xmlns:p14="http://schemas.microsoft.com/office/powerpoint/2010/main" val="171315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34</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7809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37</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997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38</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3432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A585711-997A-4283-ABDD-191123A2BA7A}" type="slidenum">
              <a:rPr lang="en-US" altLang="en-US" sz="1200" b="0">
                <a:solidFill>
                  <a:schemeClr val="tx1"/>
                </a:solidFill>
              </a:rPr>
              <a:pPr eaLnBrk="1" hangingPunct="1"/>
              <a:t>70</a:t>
            </a:fld>
            <a:endParaRPr lang="en-US" alt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1429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52C9AB5D-4D23-44C1-9F2C-980923C01F3F}" type="slidenum">
              <a:rPr lang="en-US" altLang="en-US" sz="1200" b="0">
                <a:solidFill>
                  <a:schemeClr val="tx1"/>
                </a:solidFill>
              </a:rPr>
              <a:pPr eaLnBrk="1" hangingPunct="1"/>
              <a:t>71</a:t>
            </a:fld>
            <a:endParaRPr lang="en-US" altLang="en-US" sz="1200" b="0">
              <a:solidFill>
                <a:schemeClr val="tx1"/>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8647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78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78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don-lindsay-archive.org/skeptic/arguments.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21287 – Spring 2018</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2 – Feb 8, 2018</a:t>
            </a:r>
          </a:p>
          <a:p>
            <a:r>
              <a:rPr lang="en-US" dirty="0" smtClean="0"/>
              <a:t>The value of philosophy </a:t>
            </a:r>
            <a:r>
              <a:rPr lang="en-US" dirty="0"/>
              <a:t>of science and </a:t>
            </a:r>
            <a:r>
              <a:rPr lang="en-US" dirty="0" smtClean="0"/>
              <a:t>ontology in biomedical research</a:t>
            </a:r>
          </a:p>
          <a:p>
            <a:endParaRPr lang="en-US" dirty="0" smtClean="0"/>
          </a:p>
          <a:p>
            <a:r>
              <a:rPr lang="en-US" dirty="0" smtClean="0"/>
              <a:t>Werner </a:t>
            </a:r>
            <a:r>
              <a:rPr lang="en-US" dirty="0" smtClean="0"/>
              <a:t>CEUSTERS, MD</a:t>
            </a:r>
            <a:endParaRPr lang="en-US" dirty="0"/>
          </a:p>
        </p:txBody>
      </p:sp>
      <p:grpSp>
        <p:nvGrpSpPr>
          <p:cNvPr id="5" name="Group 4"/>
          <p:cNvGrpSpPr/>
          <p:nvPr/>
        </p:nvGrpSpPr>
        <p:grpSpPr>
          <a:xfrm>
            <a:off x="-152400" y="609600"/>
            <a:ext cx="9296400" cy="466726"/>
            <a:chOff x="-152400" y="609600"/>
            <a:chExt cx="9296400" cy="466726"/>
          </a:xfrm>
        </p:grpSpPr>
        <p:sp>
          <p:nvSpPr>
            <p:cNvPr id="4" name="Rectangle 3"/>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364550"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806466"/>
            <a:ext cx="7696200" cy="6047772"/>
          </a:xfrm>
          <a:prstGeom prst="rect">
            <a:avLst/>
          </a:prstGeom>
        </p:spPr>
      </p:pic>
      <p:sp>
        <p:nvSpPr>
          <p:cNvPr id="2" name="Title 1"/>
          <p:cNvSpPr>
            <a:spLocks noGrp="1"/>
          </p:cNvSpPr>
          <p:nvPr>
            <p:ph type="title"/>
          </p:nvPr>
        </p:nvSpPr>
        <p:spPr>
          <a:xfrm>
            <a:off x="228599" y="6092238"/>
            <a:ext cx="8686800" cy="762000"/>
          </a:xfrm>
        </p:spPr>
        <p:txBody>
          <a:bodyPr/>
          <a:lstStyle/>
          <a:p>
            <a:r>
              <a:rPr lang="en-US" dirty="0" smtClean="0"/>
              <a:t>And he agrees</a:t>
            </a:r>
            <a:endParaRPr lang="en-US" dirty="0"/>
          </a:p>
        </p:txBody>
      </p:sp>
      <p:pic>
        <p:nvPicPr>
          <p:cNvPr id="4" name="NM-zWTU7X-k"/>
          <p:cNvPicPr>
            <a:picLocks noGrp="1" noRot="1" noChangeAspect="1"/>
          </p:cNvPicPr>
          <p:nvPr>
            <p:ph idx="1"/>
            <a:videoFile r:link="rId1"/>
          </p:nvPr>
        </p:nvPicPr>
        <p:blipFill>
          <a:blip r:embed="rId4"/>
          <a:stretch>
            <a:fillRect/>
          </a:stretch>
        </p:blipFill>
        <p:spPr>
          <a:xfrm>
            <a:off x="2057400" y="1219200"/>
            <a:ext cx="4969565" cy="3429000"/>
          </a:xfrm>
          <a:prstGeom prst="rect">
            <a:avLst/>
          </a:prstGeom>
        </p:spPr>
      </p:pic>
    </p:spTree>
    <p:extLst>
      <p:ext uri="{BB962C8B-B14F-4D97-AF65-F5344CB8AC3E}">
        <p14:creationId xmlns:p14="http://schemas.microsoft.com/office/powerpoint/2010/main" val="80672229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0903"/>
            <a:ext cx="8686800" cy="762000"/>
          </a:xfrm>
        </p:spPr>
        <p:txBody>
          <a:bodyPr/>
          <a:lstStyle/>
          <a:p>
            <a:r>
              <a:rPr lang="en-US" dirty="0" smtClean="0"/>
              <a:t>Most recent evolution</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1392903"/>
            <a:ext cx="9144000" cy="5465097"/>
          </a:xfrm>
          <a:prstGeom prst="rect">
            <a:avLst/>
          </a:prstGeom>
        </p:spPr>
      </p:pic>
    </p:spTree>
    <p:extLst>
      <p:ext uri="{BB962C8B-B14F-4D97-AF65-F5344CB8AC3E}">
        <p14:creationId xmlns:p14="http://schemas.microsoft.com/office/powerpoint/2010/main" val="7166992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Part 3.</a:t>
            </a:r>
            <a:br>
              <a:rPr lang="en-US" dirty="0" smtClean="0"/>
            </a:br>
            <a:r>
              <a:rPr lang="en-US" sz="5400" dirty="0" smtClean="0"/>
              <a:t>Application test</a:t>
            </a:r>
            <a:endParaRPr lang="en-US" sz="5400" dirty="0"/>
          </a:p>
        </p:txBody>
      </p:sp>
      <p:sp>
        <p:nvSpPr>
          <p:cNvPr id="7" name="Subtitle 6"/>
          <p:cNvSpPr>
            <a:spLocks noGrp="1"/>
          </p:cNvSpPr>
          <p:nvPr>
            <p:ph type="subTitle" idx="1"/>
          </p:nvPr>
        </p:nvSpPr>
        <p:spPr/>
        <p:txBody>
          <a:bodyPr/>
          <a:lstStyle/>
          <a:p>
            <a:r>
              <a:rPr lang="en-US" sz="3600" dirty="0" smtClean="0"/>
              <a:t>Extraterrestrial research</a:t>
            </a:r>
            <a:endParaRPr lang="en-US" sz="3600" dirty="0"/>
          </a:p>
        </p:txBody>
      </p:sp>
    </p:spTree>
    <p:extLst>
      <p:ext uri="{BB962C8B-B14F-4D97-AF65-F5344CB8AC3E}">
        <p14:creationId xmlns:p14="http://schemas.microsoft.com/office/powerpoint/2010/main" val="12915185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a:t>
            </a:r>
            <a:r>
              <a:rPr lang="en-US" dirty="0"/>
              <a:t>application test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a:t>
            </a:r>
            <a:r>
              <a:rPr lang="en-US" dirty="0" smtClean="0"/>
              <a:t>tudents </a:t>
            </a:r>
            <a:r>
              <a:rPr lang="en-US" dirty="0"/>
              <a:t>will be presented with three evolving scenarios about behaviors in some populations. Each scenario will add some more observations about the populations. </a:t>
            </a:r>
            <a:endParaRPr lang="en-US" dirty="0" smtClean="0"/>
          </a:p>
          <a:p>
            <a:pPr>
              <a:buFont typeface="Arial" panose="020B0604020202020204" pitchFamily="34" charset="0"/>
              <a:buChar char="•"/>
            </a:pPr>
            <a:endParaRPr lang="en-US" sz="1400" dirty="0" smtClean="0"/>
          </a:p>
          <a:p>
            <a:pPr>
              <a:buFont typeface="Arial" panose="020B0604020202020204" pitchFamily="34" charset="0"/>
              <a:buChar char="•"/>
            </a:pPr>
            <a:r>
              <a:rPr lang="en-US" dirty="0" smtClean="0"/>
              <a:t>Students </a:t>
            </a:r>
            <a:r>
              <a:rPr lang="en-US" dirty="0"/>
              <a:t>will be asked to suggest for each scenario hypotheses about the observed behaviors and specify a research method and analysis procedure for each hypothesis. </a:t>
            </a:r>
            <a:endParaRPr lang="en-US" dirty="0" smtClean="0"/>
          </a:p>
          <a:p>
            <a:pPr>
              <a:buFont typeface="Arial" panose="020B0604020202020204" pitchFamily="34" charset="0"/>
              <a:buChar char="•"/>
            </a:pPr>
            <a:endParaRPr lang="en-US" sz="1400" dirty="0" smtClean="0"/>
          </a:p>
          <a:p>
            <a:pPr>
              <a:buFont typeface="Arial" panose="020B0604020202020204" pitchFamily="34" charset="0"/>
              <a:buChar char="•"/>
            </a:pPr>
            <a:r>
              <a:rPr lang="en-US" dirty="0" smtClean="0"/>
              <a:t>For </a:t>
            </a:r>
            <a:r>
              <a:rPr lang="en-US" dirty="0"/>
              <a:t>the 2nd and 3rd scenario, they will also need to indicate which hypotheses from the previous scenario(s), if any at all, can be ruled out on the basis of the new observations.</a:t>
            </a:r>
          </a:p>
        </p:txBody>
      </p:sp>
    </p:spTree>
    <p:extLst>
      <p:ext uri="{BB962C8B-B14F-4D97-AF65-F5344CB8AC3E}">
        <p14:creationId xmlns:p14="http://schemas.microsoft.com/office/powerpoint/2010/main" val="3404997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lstStyle/>
          <a:p>
            <a:pPr marL="0" indent="0"/>
            <a:r>
              <a:rPr lang="en-US" sz="2000" dirty="0" smtClean="0"/>
              <a:t>10%:	Contribution of - and balance between - imagination and personal 	human zoo experiences in raising sufficiently distinct questions, 	hypotheses, proposed observables and testable predictions;</a:t>
            </a:r>
          </a:p>
          <a:p>
            <a:pPr marL="0" indent="0"/>
            <a:r>
              <a:rPr lang="en-US" sz="2000" dirty="0"/>
              <a:t>1</a:t>
            </a:r>
            <a:r>
              <a:rPr lang="en-US" sz="2000" dirty="0" smtClean="0"/>
              <a:t>0%:	The degree to which the predictions that would confirm the 	hypotheses are documented to be testable; </a:t>
            </a:r>
          </a:p>
          <a:p>
            <a:pPr marL="0" indent="0"/>
            <a:r>
              <a:rPr lang="en-US" sz="2000" dirty="0" smtClean="0"/>
              <a:t>20%:	The quality of the argument(s) used to assert the testability of 	the predictions;</a:t>
            </a:r>
          </a:p>
          <a:p>
            <a:pPr marL="0" indent="0"/>
            <a:r>
              <a:rPr lang="en-US" sz="2000" dirty="0" smtClean="0"/>
              <a:t>20%:	The extend to which observables proposed for testing predictions 	are described in terms of objective and interpretative features;</a:t>
            </a:r>
          </a:p>
          <a:p>
            <a:pPr marL="0" indent="0"/>
            <a:r>
              <a:rPr lang="en-US" sz="2000" dirty="0" smtClean="0"/>
              <a:t>20%:	The argumentation used to assess the plausibility of hypotheses 	forwarded in previous scenarios in light of new observations in 	later scenarios.</a:t>
            </a:r>
          </a:p>
          <a:p>
            <a:pPr marL="0" indent="0"/>
            <a:r>
              <a:rPr lang="en-US" sz="2000" dirty="0" smtClean="0"/>
              <a:t>20%:	The quality of the conclusion in terms of the most plausible 	hypothesis for the behavior of humanoids of the two distinct 	tribes and suggestions for future work.</a:t>
            </a:r>
            <a:endParaRPr lang="en-US" sz="2000" dirty="0"/>
          </a:p>
        </p:txBody>
      </p:sp>
    </p:spTree>
    <p:extLst>
      <p:ext uri="{BB962C8B-B14F-4D97-AF65-F5344CB8AC3E}">
        <p14:creationId xmlns:p14="http://schemas.microsoft.com/office/powerpoint/2010/main" val="37145284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Tree>
    <p:extLst>
      <p:ext uri="{BB962C8B-B14F-4D97-AF65-F5344CB8AC3E}">
        <p14:creationId xmlns:p14="http://schemas.microsoft.com/office/powerpoint/2010/main" val="39959039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48920" y="3373120"/>
            <a:ext cx="4429125"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a:xfrm>
            <a:off x="228600" y="1524000"/>
            <a:ext cx="8686800" cy="4953000"/>
          </a:xfrm>
        </p:spPr>
        <p:txBody>
          <a:bodyPr/>
          <a:lstStyle/>
          <a:p>
            <a:r>
              <a:rPr lang="en-US" sz="1800" dirty="0"/>
              <a:t>O</a:t>
            </a:r>
            <a:r>
              <a:rPr lang="en-US" sz="1800" dirty="0" smtClean="0"/>
              <a:t>1: we are told about a tribe T1 on one side of a planet. We are told that when a humanoid of that tribe slaps another one in the face, (1) the other one often slaps back, (2) rarely the 2</a:t>
            </a:r>
            <a:r>
              <a:rPr lang="en-US" sz="1800" baseline="30000" dirty="0" smtClean="0"/>
              <a:t>nd</a:t>
            </a:r>
            <a:r>
              <a:rPr lang="en-US" sz="1800" dirty="0" smtClean="0"/>
              <a:t> one spits the slapper </a:t>
            </a:r>
            <a:r>
              <a:rPr lang="en-US" sz="1800" dirty="0"/>
              <a:t>in the face, </a:t>
            </a:r>
            <a:r>
              <a:rPr lang="en-US" sz="1800" dirty="0" smtClean="0"/>
              <a:t>and (3) nobody spits first. We want to find out why, jump in our spacecraft and start to observe the tribe. We are able to see all they do outside, but have no means to interact with them.</a:t>
            </a:r>
          </a:p>
          <a:p>
            <a:r>
              <a:rPr lang="en-US" dirty="0"/>
              <a:t>	</a:t>
            </a:r>
            <a:endParaRPr lang="en-US" dirty="0" smtClean="0"/>
          </a:p>
          <a:p>
            <a:endParaRPr lang="en-US" dirty="0" smtClean="0"/>
          </a:p>
          <a:p>
            <a:r>
              <a:rPr lang="en-US" dirty="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352800"/>
            <a:ext cx="4352925" cy="3185317"/>
          </a:xfrm>
          <a:prstGeom prst="rect">
            <a:avLst/>
          </a:prstGeom>
        </p:spPr>
      </p:pic>
      <p:sp>
        <p:nvSpPr>
          <p:cNvPr id="6" name="TextBox 5"/>
          <p:cNvSpPr txBox="1"/>
          <p:nvPr/>
        </p:nvSpPr>
        <p:spPr>
          <a:xfrm>
            <a:off x="4800600" y="4280118"/>
            <a:ext cx="4020588" cy="1815882"/>
          </a:xfrm>
          <a:prstGeom prst="rect">
            <a:avLst/>
          </a:prstGeom>
          <a:noFill/>
        </p:spPr>
        <p:txBody>
          <a:bodyPr wrap="none" rtlCol="0">
            <a:spAutoFit/>
          </a:bodyPr>
          <a:lstStyle/>
          <a:p>
            <a:pPr marL="514350" indent="-514350" algn="l">
              <a:buFont typeface="+mj-lt"/>
              <a:buAutoNum type="alphaUcPeriod"/>
            </a:pPr>
            <a:r>
              <a:rPr lang="en-US" sz="2800" dirty="0" smtClean="0">
                <a:solidFill>
                  <a:schemeClr val="bg1"/>
                </a:solidFill>
              </a:rPr>
              <a:t>Interesting questions:</a:t>
            </a:r>
          </a:p>
          <a:p>
            <a:pPr marL="514350" indent="-514350" algn="l">
              <a:buFont typeface="+mj-lt"/>
              <a:buAutoNum type="alphaUcPeriod"/>
            </a:pPr>
            <a:r>
              <a:rPr lang="en-US" sz="2800" dirty="0" smtClean="0">
                <a:solidFill>
                  <a:schemeClr val="bg1"/>
                </a:solidFill>
              </a:rPr>
              <a:t>Hypotheses:</a:t>
            </a:r>
          </a:p>
          <a:p>
            <a:pPr marL="514350" indent="-514350" algn="l">
              <a:buFont typeface="+mj-lt"/>
              <a:buAutoNum type="alphaUcPeriod"/>
            </a:pPr>
            <a:r>
              <a:rPr lang="en-US" sz="2800" dirty="0" smtClean="0">
                <a:solidFill>
                  <a:schemeClr val="bg1"/>
                </a:solidFill>
              </a:rPr>
              <a:t>Testable predictions:</a:t>
            </a:r>
          </a:p>
          <a:p>
            <a:pPr marL="514350" indent="-514350" algn="l">
              <a:buFont typeface="+mj-lt"/>
              <a:buAutoNum type="alphaUcPeriod"/>
            </a:pPr>
            <a:r>
              <a:rPr lang="en-US" sz="2800" dirty="0" smtClean="0">
                <a:solidFill>
                  <a:schemeClr val="bg1"/>
                </a:solidFill>
              </a:rPr>
              <a:t>What data to gather?</a:t>
            </a:r>
            <a:endParaRPr lang="en-US" sz="2800" dirty="0">
              <a:solidFill>
                <a:schemeClr val="bg1"/>
              </a:solidFill>
            </a:endParaRPr>
          </a:p>
        </p:txBody>
      </p:sp>
    </p:spTree>
    <p:extLst>
      <p:ext uri="{BB962C8B-B14F-4D97-AF65-F5344CB8AC3E}">
        <p14:creationId xmlns:p14="http://schemas.microsoft.com/office/powerpoint/2010/main" val="33293440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48920" y="3373120"/>
            <a:ext cx="4429125"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p:txBody>
          <a:bodyPr/>
          <a:lstStyle/>
          <a:p>
            <a:r>
              <a:rPr lang="en-US" dirty="0" smtClean="0"/>
              <a:t>O2: we observe on the other side of the planet exactly opposite behavior in a different tribe (T2) that never was in contact with T1. We have the same observational means, and still can’t interact.</a:t>
            </a:r>
          </a:p>
          <a:p>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352800"/>
            <a:ext cx="4352925" cy="3185317"/>
          </a:xfrm>
          <a:prstGeom prst="rect">
            <a:avLst/>
          </a:prstGeom>
        </p:spPr>
      </p:pic>
      <p:sp>
        <p:nvSpPr>
          <p:cNvPr id="6" name="TextBox 5"/>
          <p:cNvSpPr txBox="1"/>
          <p:nvPr/>
        </p:nvSpPr>
        <p:spPr>
          <a:xfrm>
            <a:off x="4800600" y="4280118"/>
            <a:ext cx="4020588" cy="1815882"/>
          </a:xfrm>
          <a:prstGeom prst="rect">
            <a:avLst/>
          </a:prstGeom>
          <a:noFill/>
        </p:spPr>
        <p:txBody>
          <a:bodyPr wrap="none" rtlCol="0">
            <a:spAutoFit/>
          </a:bodyPr>
          <a:lstStyle/>
          <a:p>
            <a:pPr marL="514350" indent="-514350" algn="l">
              <a:buFont typeface="+mj-lt"/>
              <a:buAutoNum type="alphaUcPeriod"/>
            </a:pPr>
            <a:r>
              <a:rPr lang="en-US" sz="2800" dirty="0" smtClean="0">
                <a:solidFill>
                  <a:schemeClr val="bg1"/>
                </a:solidFill>
              </a:rPr>
              <a:t>Interesting questions:</a:t>
            </a:r>
          </a:p>
          <a:p>
            <a:pPr marL="514350" indent="-514350" algn="l">
              <a:buFont typeface="+mj-lt"/>
              <a:buAutoNum type="alphaUcPeriod"/>
            </a:pPr>
            <a:r>
              <a:rPr lang="en-US" sz="2800" dirty="0" smtClean="0">
                <a:solidFill>
                  <a:schemeClr val="bg1"/>
                </a:solidFill>
              </a:rPr>
              <a:t>Hypotheses:</a:t>
            </a:r>
          </a:p>
          <a:p>
            <a:pPr marL="514350" indent="-514350" algn="l">
              <a:buFont typeface="+mj-lt"/>
              <a:buAutoNum type="alphaUcPeriod"/>
            </a:pPr>
            <a:r>
              <a:rPr lang="en-US" sz="2800" dirty="0" smtClean="0">
                <a:solidFill>
                  <a:schemeClr val="bg1"/>
                </a:solidFill>
              </a:rPr>
              <a:t>Testable predictions:</a:t>
            </a:r>
          </a:p>
          <a:p>
            <a:pPr marL="514350" indent="-514350" algn="l">
              <a:buFont typeface="+mj-lt"/>
              <a:buAutoNum type="alphaUcPeriod"/>
            </a:pPr>
            <a:r>
              <a:rPr lang="en-US" sz="2800" dirty="0" smtClean="0">
                <a:solidFill>
                  <a:schemeClr val="bg1"/>
                </a:solidFill>
              </a:rPr>
              <a:t>What data to gather?</a:t>
            </a:r>
            <a:endParaRPr lang="en-US" sz="2800" dirty="0">
              <a:solidFill>
                <a:schemeClr val="bg1"/>
              </a:solidFill>
            </a:endParaRPr>
          </a:p>
        </p:txBody>
      </p:sp>
    </p:spTree>
    <p:extLst>
      <p:ext uri="{BB962C8B-B14F-4D97-AF65-F5344CB8AC3E}">
        <p14:creationId xmlns:p14="http://schemas.microsoft.com/office/powerpoint/2010/main" val="1827248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a:xfrm>
            <a:off x="228600" y="1371600"/>
            <a:ext cx="8686800" cy="4953000"/>
          </a:xfrm>
        </p:spPr>
        <p:txBody>
          <a:bodyPr/>
          <a:lstStyle/>
          <a:p>
            <a:r>
              <a:rPr lang="en-US" dirty="0" smtClean="0"/>
              <a:t>O3: </a:t>
            </a:r>
            <a:r>
              <a:rPr lang="en-US" sz="1800" dirty="0" smtClean="0"/>
              <a:t>we observe a large group of members of T1 going on exploration and make contact with members of T2. Initially when a T1 slaps a T2, the T2 slaps back and when a T2 spits a T1, the T1 spits back. After a while, we observe that most of the time when T1-T2 interactions happen, spitting is followed by slapping from the other party and the other way round. In such T1-T2 interactions, when it starts with spitting, it is most often, but not always, initiated by a T1, and with slapping a T2. T1-T1 and T2-T2 interactions stay as in O1 and O2. </a:t>
            </a:r>
            <a:endParaRPr lang="en-US" sz="1800" dirty="0"/>
          </a:p>
        </p:txBody>
      </p:sp>
      <p:sp>
        <p:nvSpPr>
          <p:cNvPr id="4" name="Rectangle 3"/>
          <p:cNvSpPr/>
          <p:nvPr/>
        </p:nvSpPr>
        <p:spPr bwMode="auto">
          <a:xfrm>
            <a:off x="248920" y="3693003"/>
            <a:ext cx="4429125"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672683"/>
            <a:ext cx="4352925" cy="3185317"/>
          </a:xfrm>
          <a:prstGeom prst="rect">
            <a:avLst/>
          </a:prstGeom>
        </p:spPr>
      </p:pic>
      <p:sp>
        <p:nvSpPr>
          <p:cNvPr id="6" name="TextBox 5"/>
          <p:cNvSpPr txBox="1"/>
          <p:nvPr/>
        </p:nvSpPr>
        <p:spPr>
          <a:xfrm>
            <a:off x="4800600" y="4600001"/>
            <a:ext cx="4020588" cy="1815882"/>
          </a:xfrm>
          <a:prstGeom prst="rect">
            <a:avLst/>
          </a:prstGeom>
          <a:noFill/>
        </p:spPr>
        <p:txBody>
          <a:bodyPr wrap="none" rtlCol="0">
            <a:spAutoFit/>
          </a:bodyPr>
          <a:lstStyle/>
          <a:p>
            <a:pPr marL="514350" indent="-514350" algn="l">
              <a:buFont typeface="+mj-lt"/>
              <a:buAutoNum type="alphaUcPeriod"/>
            </a:pPr>
            <a:r>
              <a:rPr lang="en-US" sz="2800" dirty="0" smtClean="0">
                <a:solidFill>
                  <a:schemeClr val="bg1"/>
                </a:solidFill>
              </a:rPr>
              <a:t>Interesting questions:</a:t>
            </a:r>
          </a:p>
          <a:p>
            <a:pPr marL="514350" indent="-514350" algn="l">
              <a:buFont typeface="+mj-lt"/>
              <a:buAutoNum type="alphaUcPeriod"/>
            </a:pPr>
            <a:r>
              <a:rPr lang="en-US" sz="2800" dirty="0" smtClean="0">
                <a:solidFill>
                  <a:schemeClr val="bg1"/>
                </a:solidFill>
              </a:rPr>
              <a:t>Hypotheses:</a:t>
            </a:r>
          </a:p>
          <a:p>
            <a:pPr marL="514350" indent="-514350" algn="l">
              <a:buFont typeface="+mj-lt"/>
              <a:buAutoNum type="alphaUcPeriod"/>
            </a:pPr>
            <a:r>
              <a:rPr lang="en-US" sz="2800" dirty="0" smtClean="0">
                <a:solidFill>
                  <a:schemeClr val="bg1"/>
                </a:solidFill>
              </a:rPr>
              <a:t>Testable predictions:</a:t>
            </a:r>
          </a:p>
          <a:p>
            <a:pPr marL="514350" indent="-514350" algn="l">
              <a:buFont typeface="+mj-lt"/>
              <a:buAutoNum type="alphaUcPeriod"/>
            </a:pPr>
            <a:r>
              <a:rPr lang="en-US" sz="2800" dirty="0" smtClean="0">
                <a:solidFill>
                  <a:schemeClr val="bg1"/>
                </a:solidFill>
              </a:rPr>
              <a:t>What data to gather?</a:t>
            </a:r>
            <a:endParaRPr lang="en-US" sz="2800" dirty="0">
              <a:solidFill>
                <a:schemeClr val="bg1"/>
              </a:solidFill>
            </a:endParaRPr>
          </a:p>
        </p:txBody>
      </p:sp>
    </p:spTree>
    <p:extLst>
      <p:ext uri="{BB962C8B-B14F-4D97-AF65-F5344CB8AC3E}">
        <p14:creationId xmlns:p14="http://schemas.microsoft.com/office/powerpoint/2010/main" val="3420913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scientist reviewer about:</a:t>
            </a:r>
            <a:endParaRPr lang="en-US" dirty="0"/>
          </a:p>
        </p:txBody>
      </p:sp>
      <p:sp>
        <p:nvSpPr>
          <p:cNvPr id="3" name="Content Placeholder 2"/>
          <p:cNvSpPr>
            <a:spLocks noGrp="1"/>
          </p:cNvSpPr>
          <p:nvPr>
            <p:ph idx="1"/>
          </p:nvPr>
        </p:nvSpPr>
        <p:spPr>
          <a:xfrm>
            <a:off x="0" y="2209800"/>
            <a:ext cx="9067800" cy="4419600"/>
          </a:xfrm>
        </p:spPr>
        <p:txBody>
          <a:bodyPr/>
          <a:lstStyle/>
          <a:p>
            <a:pPr>
              <a:buFont typeface="Arial" panose="020B0604020202020204" pitchFamily="34" charset="0"/>
              <a:buChar char="•"/>
            </a:pPr>
            <a:r>
              <a:rPr lang="en-US" sz="1700" dirty="0"/>
              <a:t>I have advanced degrees in scientific fields and purchased this course with great </a:t>
            </a:r>
            <a:r>
              <a:rPr lang="en-US" sz="1700" dirty="0" smtClean="0"/>
              <a:t>interest…. </a:t>
            </a:r>
          </a:p>
          <a:p>
            <a:pPr>
              <a:buFont typeface="Arial" panose="020B0604020202020204" pitchFamily="34" charset="0"/>
              <a:buChar char="•"/>
            </a:pPr>
            <a:r>
              <a:rPr lang="en-US" sz="1700" dirty="0" smtClean="0"/>
              <a:t>The </a:t>
            </a:r>
            <a:r>
              <a:rPr lang="en-US" sz="1700" dirty="0"/>
              <a:t>presenter appears to be reading from a manuscript and at a speed far too fast for the complexity of the material he is </a:t>
            </a:r>
            <a:r>
              <a:rPr lang="en-US" sz="1700" dirty="0" smtClean="0"/>
              <a:t>presenting.</a:t>
            </a:r>
          </a:p>
          <a:p>
            <a:pPr>
              <a:buFont typeface="Arial" panose="020B0604020202020204" pitchFamily="34" charset="0"/>
              <a:buChar char="•"/>
            </a:pPr>
            <a:r>
              <a:rPr lang="en-US" sz="1700" dirty="0" smtClean="0"/>
              <a:t>The </a:t>
            </a:r>
            <a:r>
              <a:rPr lang="en-US" sz="1700" dirty="0"/>
              <a:t>early </a:t>
            </a:r>
            <a:r>
              <a:rPr lang="en-US" sz="1700" dirty="0" smtClean="0"/>
              <a:t>lecture </a:t>
            </a:r>
            <a:r>
              <a:rPr lang="en-US" sz="1700" dirty="0"/>
              <a:t>on the "Demarcation Problem" </a:t>
            </a:r>
            <a:r>
              <a:rPr lang="en-US" sz="1700" dirty="0" smtClean="0"/>
              <a:t>is </a:t>
            </a:r>
            <a:r>
              <a:rPr lang="en-US" sz="1700" dirty="0"/>
              <a:t>a classic example of what I term </a:t>
            </a:r>
            <a:r>
              <a:rPr lang="en-US" sz="1700" dirty="0" err="1"/>
              <a:t>philo</a:t>
            </a:r>
            <a:r>
              <a:rPr lang="en-US" sz="1700" dirty="0"/>
              <a:t>-babble. </a:t>
            </a:r>
            <a:r>
              <a:rPr lang="en-US" sz="1700" b="1" u="sng" dirty="0">
                <a:solidFill>
                  <a:srgbClr val="FFFF00"/>
                </a:solidFill>
              </a:rPr>
              <a:t>Philo-babble</a:t>
            </a:r>
            <a:r>
              <a:rPr lang="en-US" sz="1700" dirty="0"/>
              <a:t> is an attempt to carry on extended discussions, often reaching startling results, about a subject that is never defined. In this case, the presenter tries to talk about what is real science without ever defining what science </a:t>
            </a:r>
            <a:r>
              <a:rPr lang="en-US" sz="1700" dirty="0" smtClean="0"/>
              <a:t>is! </a:t>
            </a:r>
          </a:p>
          <a:p>
            <a:pPr>
              <a:buFont typeface="Arial" panose="020B0604020202020204" pitchFamily="34" charset="0"/>
              <a:buChar char="•"/>
            </a:pPr>
            <a:r>
              <a:rPr lang="en-US" sz="1700" dirty="0" smtClean="0"/>
              <a:t>The </a:t>
            </a:r>
            <a:r>
              <a:rPr lang="en-US" sz="1700" dirty="0"/>
              <a:t>presenter's prose </a:t>
            </a:r>
            <a:r>
              <a:rPr lang="en-US" sz="1700" dirty="0" smtClean="0"/>
              <a:t>becomes </a:t>
            </a:r>
            <a:r>
              <a:rPr lang="en-US" sz="1700" dirty="0"/>
              <a:t>mostly unintelligible, at times resembling a "</a:t>
            </a:r>
            <a:r>
              <a:rPr lang="en-US" sz="1700" b="1" u="sng" dirty="0">
                <a:solidFill>
                  <a:srgbClr val="FFFF00"/>
                </a:solidFill>
              </a:rPr>
              <a:t>word-salad</a:t>
            </a:r>
            <a:r>
              <a:rPr lang="en-US" sz="1700" dirty="0"/>
              <a:t>". You will frequently ask yourself " What on earth is he talking about ?" </a:t>
            </a:r>
            <a:endParaRPr lang="en-US" sz="1700" dirty="0" smtClean="0"/>
          </a:p>
          <a:p>
            <a:pPr>
              <a:buFont typeface="Arial" panose="020B0604020202020204" pitchFamily="34" charset="0"/>
              <a:buChar char="•"/>
            </a:pPr>
            <a:r>
              <a:rPr lang="en-US" sz="1700" dirty="0" smtClean="0"/>
              <a:t>The </a:t>
            </a:r>
            <a:r>
              <a:rPr lang="en-US" sz="1700" dirty="0"/>
              <a:t>examples used are absurd and involve things such as dragon's and invented terms. The best he can do with actual real world science is Copernicus, Kepler, plus a little Newton and Einstein </a:t>
            </a:r>
            <a:r>
              <a:rPr lang="en-US" sz="1700" dirty="0" smtClean="0"/>
              <a:t>.</a:t>
            </a:r>
          </a:p>
          <a:p>
            <a:pPr>
              <a:buFont typeface="Arial" panose="020B0604020202020204" pitchFamily="34" charset="0"/>
              <a:buChar char="•"/>
            </a:pPr>
            <a:r>
              <a:rPr lang="en-US" sz="1700" dirty="0" smtClean="0"/>
              <a:t>There </a:t>
            </a:r>
            <a:r>
              <a:rPr lang="en-US" sz="1700" dirty="0"/>
              <a:t>is no real treatment of current problems crying for philosophical analysis, such as string theory and quantum mechanics.</a:t>
            </a:r>
          </a:p>
        </p:txBody>
      </p:sp>
      <p:pic>
        <p:nvPicPr>
          <p:cNvPr id="5" name="Picture 4"/>
          <p:cNvPicPr>
            <a:picLocks noChangeAspect="1"/>
          </p:cNvPicPr>
          <p:nvPr/>
        </p:nvPicPr>
        <p:blipFill>
          <a:blip r:embed="rId2"/>
          <a:stretch>
            <a:fillRect/>
          </a:stretch>
        </p:blipFill>
        <p:spPr>
          <a:xfrm>
            <a:off x="208915" y="1447800"/>
            <a:ext cx="8696325" cy="676275"/>
          </a:xfrm>
          <a:prstGeom prst="rect">
            <a:avLst/>
          </a:prstGeom>
        </p:spPr>
      </p:pic>
      <p:pic>
        <p:nvPicPr>
          <p:cNvPr id="6" name="Picture 5"/>
          <p:cNvPicPr>
            <a:picLocks noChangeAspect="1"/>
          </p:cNvPicPr>
          <p:nvPr/>
        </p:nvPicPr>
        <p:blipFill>
          <a:blip r:embed="rId3"/>
          <a:stretch>
            <a:fillRect/>
          </a:stretch>
        </p:blipFill>
        <p:spPr>
          <a:xfrm>
            <a:off x="6629400" y="10160"/>
            <a:ext cx="2514600" cy="1420586"/>
          </a:xfrm>
          <a:prstGeom prst="rect">
            <a:avLst/>
          </a:prstGeom>
        </p:spPr>
      </p:pic>
    </p:spTree>
    <p:extLst>
      <p:ext uri="{BB962C8B-B14F-4D97-AF65-F5344CB8AC3E}">
        <p14:creationId xmlns:p14="http://schemas.microsoft.com/office/powerpoint/2010/main" val="1914923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philosopher reviewer about:</a:t>
            </a:r>
            <a:endParaRPr lang="en-US" dirty="0"/>
          </a:p>
        </p:txBody>
      </p:sp>
      <p:sp>
        <p:nvSpPr>
          <p:cNvPr id="3" name="Content Placeholder 2"/>
          <p:cNvSpPr>
            <a:spLocks noGrp="1"/>
          </p:cNvSpPr>
          <p:nvPr>
            <p:ph idx="1"/>
          </p:nvPr>
        </p:nvSpPr>
        <p:spPr>
          <a:xfrm>
            <a:off x="228600" y="2209800"/>
            <a:ext cx="8686800" cy="4419600"/>
          </a:xfrm>
        </p:spPr>
        <p:txBody>
          <a:bodyPr/>
          <a:lstStyle/>
          <a:p>
            <a:r>
              <a:rPr lang="en-US" b="1" dirty="0" smtClean="0"/>
              <a:t>Great </a:t>
            </a:r>
            <a:r>
              <a:rPr lang="en-US" b="1" dirty="0"/>
              <a:t>for hard-core </a:t>
            </a:r>
            <a:r>
              <a:rPr lang="en-US" b="1" dirty="0" smtClean="0"/>
              <a:t>philosophy-enthusiasts</a:t>
            </a:r>
            <a:r>
              <a:rPr lang="en-US" dirty="0" smtClean="0"/>
              <a:t>: </a:t>
            </a:r>
            <a:endParaRPr lang="en-US" dirty="0"/>
          </a:p>
          <a:p>
            <a:endParaRPr lang="en-US" dirty="0" smtClean="0"/>
          </a:p>
          <a:p>
            <a:pPr>
              <a:buFont typeface="Arial" panose="020B0604020202020204" pitchFamily="34" charset="0"/>
              <a:buChar char="•"/>
            </a:pPr>
            <a:r>
              <a:rPr lang="en-US" dirty="0" smtClean="0"/>
              <a:t>This </a:t>
            </a:r>
            <a:r>
              <a:rPr lang="en-US" dirty="0"/>
              <a:t>course is great for hard-core philosophy-enthusiasts, definitely not something to listen to with half an ear. It covers more material and in better depth than do many university introductory courses in the philosophy of science. (</a:t>
            </a:r>
            <a:r>
              <a:rPr lang="en-US" b="1" u="sng" dirty="0"/>
              <a:t>Much more than I do in MY philosophy of science course!</a:t>
            </a:r>
            <a:r>
              <a:rPr lang="en-US" dirty="0"/>
              <a:t>) Be prepared to listen to some of the lectures more than once.</a:t>
            </a:r>
          </a:p>
          <a:p>
            <a:endParaRPr lang="en-US" dirty="0"/>
          </a:p>
        </p:txBody>
      </p:sp>
      <p:pic>
        <p:nvPicPr>
          <p:cNvPr id="4" name="Picture 3"/>
          <p:cNvPicPr>
            <a:picLocks noChangeAspect="1"/>
          </p:cNvPicPr>
          <p:nvPr/>
        </p:nvPicPr>
        <p:blipFill>
          <a:blip r:embed="rId2"/>
          <a:stretch>
            <a:fillRect/>
          </a:stretch>
        </p:blipFill>
        <p:spPr>
          <a:xfrm>
            <a:off x="166687" y="1447800"/>
            <a:ext cx="8810625" cy="723900"/>
          </a:xfrm>
          <a:prstGeom prst="rect">
            <a:avLst/>
          </a:prstGeom>
        </p:spPr>
      </p:pic>
      <p:pic>
        <p:nvPicPr>
          <p:cNvPr id="5" name="Picture 4"/>
          <p:cNvPicPr>
            <a:picLocks noChangeAspect="1"/>
          </p:cNvPicPr>
          <p:nvPr/>
        </p:nvPicPr>
        <p:blipFill>
          <a:blip r:embed="rId3"/>
          <a:stretch>
            <a:fillRect/>
          </a:stretch>
        </p:blipFill>
        <p:spPr>
          <a:xfrm>
            <a:off x="6629400" y="10160"/>
            <a:ext cx="2514600" cy="1420586"/>
          </a:xfrm>
          <a:prstGeom prst="rect">
            <a:avLst/>
          </a:prstGeom>
        </p:spPr>
      </p:pic>
    </p:spTree>
    <p:extLst>
      <p:ext uri="{BB962C8B-B14F-4D97-AF65-F5344CB8AC3E}">
        <p14:creationId xmlns:p14="http://schemas.microsoft.com/office/powerpoint/2010/main" val="1210862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Another scientist reviewer:</a:t>
            </a:r>
            <a:endParaRPr lang="en-US" dirty="0"/>
          </a:p>
        </p:txBody>
      </p:sp>
      <p:sp>
        <p:nvSpPr>
          <p:cNvPr id="3" name="Content Placeholder 2"/>
          <p:cNvSpPr>
            <a:spLocks noGrp="1"/>
          </p:cNvSpPr>
          <p:nvPr>
            <p:ph idx="1"/>
          </p:nvPr>
        </p:nvSpPr>
        <p:spPr>
          <a:xfrm>
            <a:off x="228600" y="2362200"/>
            <a:ext cx="8686800" cy="4267200"/>
          </a:xfrm>
        </p:spPr>
        <p:txBody>
          <a:bodyPr/>
          <a:lstStyle/>
          <a:p>
            <a:pPr>
              <a:buFont typeface="Arial" panose="020B0604020202020204" pitchFamily="34" charset="0"/>
              <a:buChar char="•"/>
            </a:pPr>
            <a:r>
              <a:rPr lang="en-US" sz="1800" dirty="0" smtClean="0"/>
              <a:t>Although </a:t>
            </a:r>
            <a:r>
              <a:rPr lang="en-US" sz="1800" dirty="0"/>
              <a:t>much of my research has involved quantum mechanical analysis of atomic nuclei, I have for years been telling people that </a:t>
            </a:r>
            <a:r>
              <a:rPr lang="en-US" sz="1800" b="1" u="sng" dirty="0"/>
              <a:t>I was not sure that I really believed in atoms</a:t>
            </a:r>
            <a:r>
              <a:rPr lang="en-US" sz="1800" dirty="0"/>
              <a:t>. They want to know how it could be that I am devoting my career to scientific work involving atoms if I have doubts about whether atoms exist! Frankly, I was never sure how to answer this question. I have found it truly thrilling when a detailed quantum mechanical analysis leads to a prediction that is confirmed by experiment, a prediction that I could never have guessed without first doing the analysis. It is impossible not to feel that there is something beautiful and powerful in the scientific theories that I am using, but does this definitely establish beyond any doubt that they are "true"? Particularly since atoms are so much smaller than any particles that we can see directly with our eyes, how could we definitively establish that atoms exist?</a:t>
            </a:r>
          </a:p>
          <a:p>
            <a:pPr>
              <a:buFont typeface="Arial" panose="020B0604020202020204" pitchFamily="34" charset="0"/>
              <a:buChar char="•"/>
            </a:pPr>
            <a:r>
              <a:rPr lang="en-US" sz="1800" dirty="0" smtClean="0"/>
              <a:t>The </a:t>
            </a:r>
            <a:r>
              <a:rPr lang="en-US" sz="1800" dirty="0"/>
              <a:t>great gift of this course is that it taught me how to think about questions of this sort.</a:t>
            </a:r>
          </a:p>
          <a:p>
            <a:pPr>
              <a:buFont typeface="Arial" panose="020B0604020202020204" pitchFamily="34" charset="0"/>
              <a:buChar char="•"/>
            </a:pPr>
            <a:endParaRPr lang="en-US" sz="1800" dirty="0"/>
          </a:p>
        </p:txBody>
      </p:sp>
      <p:pic>
        <p:nvPicPr>
          <p:cNvPr id="4" name="Picture 3"/>
          <p:cNvPicPr>
            <a:picLocks noChangeAspect="1"/>
          </p:cNvPicPr>
          <p:nvPr/>
        </p:nvPicPr>
        <p:blipFill>
          <a:blip r:embed="rId2"/>
          <a:stretch>
            <a:fillRect/>
          </a:stretch>
        </p:blipFill>
        <p:spPr>
          <a:xfrm>
            <a:off x="166687" y="1524000"/>
            <a:ext cx="8810625" cy="676275"/>
          </a:xfrm>
          <a:prstGeom prst="rect">
            <a:avLst/>
          </a:prstGeom>
        </p:spPr>
      </p:pic>
      <p:pic>
        <p:nvPicPr>
          <p:cNvPr id="5" name="Picture 4"/>
          <p:cNvPicPr>
            <a:picLocks noChangeAspect="1"/>
          </p:cNvPicPr>
          <p:nvPr/>
        </p:nvPicPr>
        <p:blipFill>
          <a:blip r:embed="rId3"/>
          <a:stretch>
            <a:fillRect/>
          </a:stretch>
        </p:blipFill>
        <p:spPr>
          <a:xfrm>
            <a:off x="6629400" y="10160"/>
            <a:ext cx="2514600" cy="1420586"/>
          </a:xfrm>
          <a:prstGeom prst="rect">
            <a:avLst/>
          </a:prstGeom>
        </p:spPr>
      </p:pic>
    </p:spTree>
    <p:extLst>
      <p:ext uri="{BB962C8B-B14F-4D97-AF65-F5344CB8AC3E}">
        <p14:creationId xmlns:p14="http://schemas.microsoft.com/office/powerpoint/2010/main" val="2750498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(1)</a:t>
            </a:r>
            <a:endParaRPr lang="en-US" dirty="0"/>
          </a:p>
        </p:txBody>
      </p:sp>
      <p:sp>
        <p:nvSpPr>
          <p:cNvPr id="3" name="Content Placeholder 2"/>
          <p:cNvSpPr>
            <a:spLocks noGrp="1"/>
          </p:cNvSpPr>
          <p:nvPr>
            <p:ph idx="1"/>
          </p:nvPr>
        </p:nvSpPr>
        <p:spPr/>
        <p:txBody>
          <a:bodyPr/>
          <a:lstStyle/>
          <a:p>
            <a:r>
              <a:rPr lang="en-US" sz="2000" dirty="0"/>
              <a:t>•	What exactly is science?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1093904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a:t>
            </a:r>
            <a:r>
              <a:rPr lang="en-US" dirty="0"/>
              <a:t>science</a:t>
            </a:r>
            <a:r>
              <a:rPr lang="en-US" dirty="0" smtClean="0"/>
              <a:t>’ (1)</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smtClean="0">
                <a:solidFill>
                  <a:srgbClr val="FFFF00"/>
                </a:solidFill>
              </a:rPr>
              <a:t>method</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physical world and its </a:t>
            </a:r>
            <a:r>
              <a:rPr lang="en-US" sz="2800" dirty="0" smtClean="0"/>
              <a:t>phenomena:</a:t>
            </a:r>
            <a:r>
              <a:rPr lang="en-US" sz="2800" dirty="0"/>
              <a:t>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Tree>
    <p:extLst>
      <p:ext uri="{BB962C8B-B14F-4D97-AF65-F5344CB8AC3E}">
        <p14:creationId xmlns:p14="http://schemas.microsoft.com/office/powerpoint/2010/main" val="3180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a:t>
            </a:r>
            <a:r>
              <a:rPr lang="en-US" dirty="0" smtClean="0"/>
              <a:t>(2)</a:t>
            </a:r>
            <a:endParaRPr lang="en-US" dirty="0"/>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a:t>
            </a:r>
            <a:r>
              <a:rPr lang="en-US" sz="1400" b="0" dirty="0" smtClean="0">
                <a:solidFill>
                  <a:schemeClr val="bg1"/>
                </a:solidFill>
              </a:rPr>
              <a:t>.). https</a:t>
            </a:r>
            <a:r>
              <a:rPr lang="en-US" sz="1400" b="0" dirty="0">
                <a:solidFill>
                  <a:schemeClr val="bg1"/>
                </a:solidFill>
              </a:rPr>
              <a:t>://plato.stanford.edu/archives/spr2015/entries/pseudo-science</a:t>
            </a:r>
            <a:r>
              <a:rPr lang="en-US" sz="1400" b="0" dirty="0" smtClean="0">
                <a:solidFill>
                  <a:schemeClr val="bg1"/>
                </a:solidFill>
              </a:rPr>
              <a:t>/. </a:t>
            </a:r>
            <a:endParaRPr lang="en-US" sz="1400" b="0" dirty="0">
              <a:solidFill>
                <a:schemeClr val="bg1"/>
              </a:solidFill>
            </a:endParaRPr>
          </a:p>
        </p:txBody>
      </p:sp>
    </p:spTree>
    <p:extLst>
      <p:ext uri="{BB962C8B-B14F-4D97-AF65-F5344CB8AC3E}">
        <p14:creationId xmlns:p14="http://schemas.microsoft.com/office/powerpoint/2010/main" val="255507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a:t>
            </a:r>
            <a:r>
              <a:rPr lang="en-US" dirty="0" smtClean="0"/>
              <a:t>(3)</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smtClean="0"/>
              <a: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Tree>
    <p:extLst>
      <p:ext uri="{BB962C8B-B14F-4D97-AF65-F5344CB8AC3E}">
        <p14:creationId xmlns:p14="http://schemas.microsoft.com/office/powerpoint/2010/main" val="3367302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smtClean="0"/>
              <a:t>Classical </a:t>
            </a:r>
            <a:r>
              <a:rPr lang="en-US" sz="1800" dirty="0"/>
              <a:t>Empiricism</a:t>
            </a:r>
          </a:p>
          <a:p>
            <a:pPr>
              <a:spcBef>
                <a:spcPts val="0"/>
              </a:spcBef>
            </a:pPr>
            <a:r>
              <a:rPr lang="en-US" sz="1800" dirty="0" smtClean="0"/>
              <a:t>Logical </a:t>
            </a:r>
            <a:r>
              <a:rPr lang="en-US" sz="1800" dirty="0"/>
              <a:t>Positivism and </a:t>
            </a:r>
            <a:r>
              <a:rPr lang="en-US" sz="1800" dirty="0">
                <a:solidFill>
                  <a:srgbClr val="FFFF00"/>
                </a:solidFill>
              </a:rPr>
              <a:t>Verifiability</a:t>
            </a:r>
          </a:p>
          <a:p>
            <a:pPr>
              <a:spcBef>
                <a:spcPts val="0"/>
              </a:spcBef>
            </a:pPr>
            <a:r>
              <a:rPr lang="en-US" sz="1800" dirty="0" smtClean="0"/>
              <a:t>Logical </a:t>
            </a:r>
            <a:r>
              <a:rPr lang="en-US" sz="1800" dirty="0"/>
              <a:t>Positivism, Science, and Meaning</a:t>
            </a:r>
          </a:p>
          <a:p>
            <a:pPr>
              <a:spcBef>
                <a:spcPts val="0"/>
              </a:spcBef>
            </a:pPr>
            <a:r>
              <a:rPr lang="en-US" sz="1800" dirty="0" smtClean="0"/>
              <a:t>Holism</a:t>
            </a:r>
            <a:endParaRPr lang="en-US" sz="1800" dirty="0"/>
          </a:p>
          <a:p>
            <a:pPr>
              <a:spcBef>
                <a:spcPts val="0"/>
              </a:spcBef>
            </a:pPr>
            <a:r>
              <a:rPr lang="en-US" sz="1800" dirty="0" smtClean="0">
                <a:solidFill>
                  <a:srgbClr val="FFFF00"/>
                </a:solidFill>
              </a:rPr>
              <a:t>Discovery</a:t>
            </a:r>
            <a:r>
              <a:rPr lang="en-US" sz="1800" dirty="0" smtClean="0"/>
              <a:t> </a:t>
            </a:r>
            <a:r>
              <a:rPr lang="en-US" sz="1800" dirty="0"/>
              <a:t>and </a:t>
            </a:r>
            <a:r>
              <a:rPr lang="en-US" sz="1800" dirty="0">
                <a:solidFill>
                  <a:srgbClr val="FFFF00"/>
                </a:solidFill>
              </a:rPr>
              <a:t>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a:t>
            </a:r>
            <a:r>
              <a:rPr lang="en-US" sz="1800" dirty="0">
                <a:solidFill>
                  <a:srgbClr val="FFFF00"/>
                </a:solidFill>
              </a:rPr>
              <a:t>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Postmodernism, and Science Wars</a:t>
            </a:r>
          </a:p>
          <a:p>
            <a:pPr>
              <a:spcBef>
                <a:spcPts val="0"/>
              </a:spcBef>
            </a:pPr>
            <a:r>
              <a:rPr lang="en-US" sz="1800" dirty="0" smtClean="0"/>
              <a:t>(</a:t>
            </a: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a:t>
            </a:r>
            <a:r>
              <a:rPr lang="en-US" sz="1800" kern="0" dirty="0">
                <a:solidFill>
                  <a:srgbClr val="FFFF00"/>
                </a:solidFill>
              </a:rPr>
              <a:t>Cause</a:t>
            </a:r>
            <a:r>
              <a:rPr lang="en-US" sz="1800" kern="0" dirty="0"/>
              <a:t> Back in "Because"</a:t>
            </a:r>
          </a:p>
          <a:p>
            <a:pPr>
              <a:spcBef>
                <a:spcPts val="0"/>
              </a:spcBef>
            </a:pPr>
            <a:r>
              <a:rPr lang="en-US" sz="1800" kern="0" dirty="0" smtClean="0">
                <a:solidFill>
                  <a:srgbClr val="FFFF00"/>
                </a:solidFill>
              </a:rPr>
              <a:t>Probability</a:t>
            </a:r>
            <a:r>
              <a:rPr lang="en-US" sz="1800" kern="0" dirty="0"/>
              <a:t>, Pragmatics, and Unification</a:t>
            </a:r>
          </a:p>
          <a:p>
            <a:pPr>
              <a:spcBef>
                <a:spcPts val="0"/>
              </a:spcBef>
            </a:pPr>
            <a:r>
              <a:rPr lang="en-US" sz="1800" kern="0" dirty="0" smtClean="0">
                <a:solidFill>
                  <a:srgbClr val="FFFF00"/>
                </a:solidFill>
              </a:rPr>
              <a:t>Laws</a:t>
            </a:r>
            <a:r>
              <a:rPr lang="en-US" sz="1800" kern="0" dirty="0" smtClean="0"/>
              <a:t> </a:t>
            </a:r>
            <a:r>
              <a:rPr lang="en-US" sz="1800" kern="0" dirty="0"/>
              <a:t>and </a:t>
            </a:r>
            <a:r>
              <a:rPr lang="en-US" sz="1800" kern="0" dirty="0">
                <a:solidFill>
                  <a:srgbClr val="FFFF00"/>
                </a:solidFill>
              </a:rPr>
              <a:t>Regularities</a:t>
            </a:r>
          </a:p>
          <a:p>
            <a:pPr>
              <a:spcBef>
                <a:spcPts val="0"/>
              </a:spcBef>
            </a:pPr>
            <a:r>
              <a:rPr lang="en-US" sz="1800" kern="0" dirty="0" smtClean="0"/>
              <a:t>Laws </a:t>
            </a:r>
            <a:r>
              <a:rPr lang="en-US" sz="1800" kern="0" dirty="0"/>
              <a:t>and </a:t>
            </a:r>
            <a:r>
              <a:rPr lang="en-US" sz="1800" kern="0" dirty="0">
                <a:solidFill>
                  <a:srgbClr val="FFFF00"/>
                </a:solidFill>
              </a:rPr>
              <a:t>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Physicalism</a:t>
            </a:r>
          </a:p>
          <a:p>
            <a:pPr>
              <a:spcBef>
                <a:spcPts val="0"/>
              </a:spcBef>
            </a:pPr>
            <a:r>
              <a:rPr lang="en-US" sz="1800" kern="0" dirty="0" smtClean="0"/>
              <a:t>New </a:t>
            </a:r>
            <a:r>
              <a:rPr lang="en-US" sz="1800" kern="0" dirty="0"/>
              <a:t>Views of Meaning and </a:t>
            </a:r>
            <a:r>
              <a:rPr lang="en-US" sz="1800" kern="0" dirty="0">
                <a:solidFill>
                  <a:srgbClr val="FFFF00"/>
                </a:solidFill>
              </a:rPr>
              <a:t>Reference</a:t>
            </a:r>
          </a:p>
          <a:p>
            <a:pPr>
              <a:spcBef>
                <a:spcPts val="0"/>
              </a:spcBef>
            </a:pPr>
            <a:r>
              <a:rPr lang="en-US" sz="1800" kern="0" dirty="0" smtClean="0"/>
              <a:t>Scientific </a:t>
            </a:r>
            <a:r>
              <a:rPr lang="en-US" sz="1800" kern="0" dirty="0"/>
              <a:t>Realism </a:t>
            </a:r>
          </a:p>
          <a:p>
            <a:pPr>
              <a:spcBef>
                <a:spcPts val="0"/>
              </a:spcBef>
            </a:pPr>
            <a:r>
              <a:rPr lang="en-US" sz="1800" kern="0" dirty="0" smtClean="0"/>
              <a:t>Success</a:t>
            </a:r>
            <a:r>
              <a:rPr lang="en-US" sz="1800" kern="0" dirty="0"/>
              <a:t>,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smtClean="0"/>
              <a:t>Realism </a:t>
            </a:r>
            <a:r>
              <a:rPr lang="en-US" sz="1800" kern="0" dirty="0"/>
              <a:t>and Naturalism </a:t>
            </a:r>
          </a:p>
          <a:p>
            <a:pPr>
              <a:spcBef>
                <a:spcPts val="0"/>
              </a:spcBef>
            </a:pPr>
            <a:r>
              <a:rPr lang="en-US" sz="1800" kern="0" dirty="0" smtClean="0">
                <a:solidFill>
                  <a:srgbClr val="FFFF00"/>
                </a:solidFill>
              </a:rPr>
              <a:t>Values</a:t>
            </a:r>
            <a:r>
              <a:rPr lang="en-US" sz="1800" kern="0" dirty="0" smtClean="0"/>
              <a:t> </a:t>
            </a:r>
            <a:r>
              <a:rPr lang="en-US" sz="1800" kern="0" dirty="0"/>
              <a:t>and </a:t>
            </a:r>
            <a:r>
              <a:rPr lang="en-US" sz="1800" kern="0" dirty="0">
                <a:solidFill>
                  <a:srgbClr val="FFFF00"/>
                </a:solidFill>
              </a:rPr>
              <a:t>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a:t>
            </a:r>
            <a:r>
              <a:rPr lang="en-US" sz="1800" kern="0" dirty="0">
                <a:solidFill>
                  <a:srgbClr val="FFFF00"/>
                </a:solidFill>
              </a:rPr>
              <a:t>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600" y="838200"/>
            <a:ext cx="4876800" cy="707886"/>
          </a:xfrm>
          <a:prstGeom prst="rect">
            <a:avLst/>
          </a:prstGeom>
        </p:spPr>
        <p:txBody>
          <a:bodyPr wrap="square">
            <a:spAutoFit/>
          </a:bodyPr>
          <a:lstStyle/>
          <a:p>
            <a:r>
              <a:rPr lang="en-US" sz="2000" b="0" dirty="0">
                <a:solidFill>
                  <a:srgbClr val="FF0000"/>
                </a:solidFill>
              </a:rPr>
              <a:t>W</a:t>
            </a:r>
            <a:r>
              <a:rPr lang="en-US" sz="2000" b="0" dirty="0" smtClean="0">
                <a:solidFill>
                  <a:srgbClr val="FF0000"/>
                </a:solidFill>
              </a:rPr>
              <a:t>hat sort of question is asked for which these keywords are part of adequate answers? </a:t>
            </a:r>
            <a:endParaRPr lang="en-US" sz="2000" b="0" dirty="0">
              <a:solidFill>
                <a:srgbClr val="FF0000"/>
              </a:solidFill>
            </a:endParaRPr>
          </a:p>
        </p:txBody>
      </p:sp>
    </p:spTree>
    <p:extLst>
      <p:ext uri="{BB962C8B-B14F-4D97-AF65-F5344CB8AC3E}">
        <p14:creationId xmlns:p14="http://schemas.microsoft.com/office/powerpoint/2010/main" val="3514914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(2)</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smtClean="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36306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u="sng" dirty="0" smtClean="0"/>
              <a:t>Pre </a:t>
            </a:r>
            <a:r>
              <a:rPr lang="en-US" u="sng" dirty="0"/>
              <a:t>class reading</a:t>
            </a:r>
            <a:r>
              <a:rPr lang="en-US" dirty="0"/>
              <a:t>: </a:t>
            </a:r>
            <a:r>
              <a:rPr lang="en-US" dirty="0" smtClean="0"/>
              <a:t>none.</a:t>
            </a:r>
            <a:endParaRPr lang="en-US" dirty="0"/>
          </a:p>
          <a:p>
            <a:pPr>
              <a:buFont typeface="Arial" panose="020B0604020202020204" pitchFamily="34" charset="0"/>
              <a:buChar char="•"/>
            </a:pPr>
            <a:r>
              <a:rPr lang="en-US" u="sng" dirty="0" smtClean="0"/>
              <a:t>Class </a:t>
            </a:r>
            <a:r>
              <a:rPr lang="en-US" u="sng" dirty="0"/>
              <a:t>structure</a:t>
            </a:r>
            <a:r>
              <a:rPr lang="en-US" dirty="0"/>
              <a:t>: </a:t>
            </a:r>
          </a:p>
          <a:p>
            <a:pPr lvl="2">
              <a:buFont typeface="Arial" panose="020B0604020202020204" pitchFamily="34" charset="0"/>
              <a:buChar char="•"/>
            </a:pPr>
            <a:r>
              <a:rPr lang="en-US" sz="1800" dirty="0" smtClean="0"/>
              <a:t>Part 1: interactive </a:t>
            </a:r>
            <a:r>
              <a:rPr lang="en-US" sz="1800" dirty="0"/>
              <a:t>lecture covering an introduction to the philosophical basis of research with a special focus on Ontological </a:t>
            </a:r>
            <a:r>
              <a:rPr lang="en-US" sz="1800" dirty="0" smtClean="0"/>
              <a:t>Realism.</a:t>
            </a:r>
            <a:endParaRPr lang="en-US" sz="1800" dirty="0"/>
          </a:p>
          <a:p>
            <a:pPr lvl="2">
              <a:buFont typeface="Arial" panose="020B0604020202020204" pitchFamily="34" charset="0"/>
              <a:buChar char="•"/>
            </a:pPr>
            <a:r>
              <a:rPr lang="en-US" sz="1800" dirty="0" smtClean="0"/>
              <a:t>Part 2: application </a:t>
            </a:r>
            <a:r>
              <a:rPr lang="en-US" sz="1800" dirty="0"/>
              <a:t>of the previous through a guided discussion on what counts as ‘mental </a:t>
            </a:r>
            <a:r>
              <a:rPr lang="en-US" sz="1800" dirty="0" smtClean="0"/>
              <a:t>disease’.</a:t>
            </a:r>
          </a:p>
          <a:p>
            <a:pPr lvl="2">
              <a:buFont typeface="Arial" panose="020B0604020202020204" pitchFamily="34" charset="0"/>
              <a:buChar char="•"/>
            </a:pPr>
            <a:r>
              <a:rPr lang="en-US" sz="1800" dirty="0" smtClean="0"/>
              <a:t>in-class </a:t>
            </a:r>
            <a:r>
              <a:rPr lang="en-US" sz="1800" dirty="0"/>
              <a:t>application </a:t>
            </a:r>
            <a:r>
              <a:rPr lang="en-US" sz="1800" dirty="0" smtClean="0"/>
              <a:t>test.</a:t>
            </a:r>
            <a:endParaRPr lang="en-US" sz="1800" dirty="0"/>
          </a:p>
          <a:p>
            <a:pPr>
              <a:buFont typeface="Arial" panose="020B0604020202020204" pitchFamily="34" charset="0"/>
              <a:buChar char="•"/>
            </a:pPr>
            <a:r>
              <a:rPr lang="en-US" u="sng" dirty="0" smtClean="0"/>
              <a:t>Post-class </a:t>
            </a:r>
            <a:r>
              <a:rPr lang="en-US" u="sng" dirty="0"/>
              <a:t>assignment</a:t>
            </a:r>
            <a:r>
              <a:rPr lang="en-US" dirty="0"/>
              <a:t>:</a:t>
            </a:r>
          </a:p>
          <a:p>
            <a:pPr lvl="2">
              <a:buFont typeface="Arial" panose="020B0604020202020204" pitchFamily="34" charset="0"/>
              <a:buChar char="•"/>
            </a:pPr>
            <a:r>
              <a:rPr lang="en-US" sz="1800" dirty="0"/>
              <a:t>Read SR </a:t>
            </a:r>
            <a:r>
              <a:rPr lang="en-US" sz="1800" dirty="0" err="1"/>
              <a:t>Taquette</a:t>
            </a:r>
            <a:r>
              <a:rPr lang="en-US" sz="1800" dirty="0"/>
              <a:t> et. al. ‘The perceptions of medical researchers on qualitative methodologies’ Cad. </a:t>
            </a:r>
            <a:r>
              <a:rPr lang="en-US" sz="1800" dirty="0" err="1"/>
              <a:t>Saúde</a:t>
            </a:r>
            <a:r>
              <a:rPr lang="en-US" sz="1800" dirty="0"/>
              <a:t> </a:t>
            </a:r>
            <a:r>
              <a:rPr lang="en-US" sz="1800" dirty="0" err="1"/>
              <a:t>Pública</a:t>
            </a:r>
            <a:r>
              <a:rPr lang="en-US" sz="1800" dirty="0"/>
              <a:t>, Rio de Janeiro, 31(4):722-732, 2015.</a:t>
            </a:r>
          </a:p>
          <a:p>
            <a:pPr lvl="2">
              <a:buFont typeface="Arial" panose="020B0604020202020204" pitchFamily="34" charset="0"/>
              <a:buChar char="•"/>
            </a:pPr>
            <a:r>
              <a:rPr lang="en-US" sz="1800" dirty="0"/>
              <a:t>Write a 2-page commentary on this paper discussing the extent to which the research conducted and the report thereof follow the scientific principles for qualitative research as covered in classes C1 to C5. Deadline: </a:t>
            </a:r>
            <a:r>
              <a:rPr lang="en-US" sz="1800" dirty="0">
                <a:solidFill>
                  <a:srgbClr val="FFFF00"/>
                </a:solidFill>
              </a:rPr>
              <a:t>March 15, 9AM</a:t>
            </a:r>
            <a:r>
              <a:rPr lang="en-US" sz="1800" dirty="0"/>
              <a:t>.</a:t>
            </a:r>
          </a:p>
        </p:txBody>
      </p:sp>
    </p:spTree>
    <p:extLst>
      <p:ext uri="{BB962C8B-B14F-4D97-AF65-F5344CB8AC3E}">
        <p14:creationId xmlns:p14="http://schemas.microsoft.com/office/powerpoint/2010/main" val="4054202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principles in how to do science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Objective </a:t>
            </a:r>
            <a:r>
              <a:rPr lang="en-US" u="sng" dirty="0"/>
              <a:t>observation</a:t>
            </a:r>
            <a:r>
              <a:rPr lang="en-US" dirty="0"/>
              <a:t>: </a:t>
            </a:r>
            <a:r>
              <a:rPr lang="en-US" dirty="0" smtClean="0"/>
              <a:t>measurement </a:t>
            </a:r>
            <a:r>
              <a:rPr lang="en-US" dirty="0"/>
              <a:t>and data (possibly although not necessarily using mathematics as a tool</a:t>
            </a:r>
            <a:r>
              <a:rPr lang="en-US" dirty="0" smtClean="0"/>
              <a:t>),</a:t>
            </a:r>
            <a:endParaRPr lang="en-US" dirty="0"/>
          </a:p>
          <a:p>
            <a:pPr>
              <a:buFont typeface="Arial" panose="020B0604020202020204" pitchFamily="34" charset="0"/>
              <a:buChar char="•"/>
            </a:pPr>
            <a:r>
              <a:rPr lang="en-US" u="sng" dirty="0" smtClean="0"/>
              <a:t>Evidence</a:t>
            </a:r>
            <a:r>
              <a:rPr lang="en-US" dirty="0" smtClean="0"/>
              <a:t>,</a:t>
            </a:r>
            <a:endParaRPr lang="en-US" dirty="0"/>
          </a:p>
          <a:p>
            <a:pPr>
              <a:buFont typeface="Arial" panose="020B0604020202020204" pitchFamily="34" charset="0"/>
              <a:buChar char="•"/>
            </a:pPr>
            <a:r>
              <a:rPr lang="en-US" u="sng" dirty="0"/>
              <a:t>Experiment and/or observation </a:t>
            </a:r>
            <a:r>
              <a:rPr lang="en-US" dirty="0"/>
              <a:t>as benchmarks for testing </a:t>
            </a:r>
            <a:r>
              <a:rPr lang="en-US" dirty="0" smtClean="0"/>
              <a:t>hypotheses,</a:t>
            </a:r>
            <a:endParaRPr lang="en-US" dirty="0"/>
          </a:p>
          <a:p>
            <a:pPr>
              <a:buFont typeface="Arial" panose="020B0604020202020204" pitchFamily="34" charset="0"/>
              <a:buChar char="•"/>
            </a:pPr>
            <a:r>
              <a:rPr lang="en-US" u="sng" dirty="0"/>
              <a:t>Induction</a:t>
            </a:r>
            <a:r>
              <a:rPr lang="en-US" dirty="0"/>
              <a:t>: reasoning to establish general rules or conclusions drawn from facts or </a:t>
            </a:r>
            <a:r>
              <a:rPr lang="en-US" dirty="0" smtClean="0"/>
              <a:t>examples,</a:t>
            </a:r>
            <a:endParaRPr lang="en-US" dirty="0"/>
          </a:p>
          <a:p>
            <a:pPr>
              <a:buFont typeface="Arial" panose="020B0604020202020204" pitchFamily="34" charset="0"/>
              <a:buChar char="•"/>
            </a:pPr>
            <a:r>
              <a:rPr lang="en-US" u="sng" dirty="0" smtClean="0"/>
              <a:t>Repetition</a:t>
            </a:r>
            <a:r>
              <a:rPr lang="en-US" dirty="0" smtClean="0"/>
              <a:t>,</a:t>
            </a:r>
            <a:endParaRPr lang="en-US" dirty="0"/>
          </a:p>
          <a:p>
            <a:pPr>
              <a:buFont typeface="Arial" panose="020B0604020202020204" pitchFamily="34" charset="0"/>
              <a:buChar char="•"/>
            </a:pPr>
            <a:r>
              <a:rPr lang="en-US" u="sng" dirty="0"/>
              <a:t>Critical </a:t>
            </a:r>
            <a:r>
              <a:rPr lang="en-US" u="sng" dirty="0" smtClean="0"/>
              <a:t>analysis</a:t>
            </a:r>
            <a:r>
              <a:rPr lang="en-US" dirty="0" smtClean="0"/>
              <a:t>,</a:t>
            </a:r>
            <a:endParaRPr lang="en-US" dirty="0"/>
          </a:p>
          <a:p>
            <a:pPr>
              <a:buFont typeface="Arial" panose="020B0604020202020204" pitchFamily="34" charset="0"/>
              <a:buChar char="•"/>
            </a:pPr>
            <a:r>
              <a:rPr lang="en-US" u="sng" dirty="0"/>
              <a:t>Verification and testing</a:t>
            </a:r>
            <a:r>
              <a:rPr lang="en-US" dirty="0"/>
              <a:t>: critical exposure to scrutiny, peer review and </a:t>
            </a:r>
            <a:r>
              <a:rPr lang="en-US" dirty="0" smtClean="0"/>
              <a:t>assessment.</a:t>
            </a:r>
            <a:endParaRPr lang="en-US" dirty="0"/>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Tree>
    <p:extLst>
      <p:ext uri="{BB962C8B-B14F-4D97-AF65-F5344CB8AC3E}">
        <p14:creationId xmlns:p14="http://schemas.microsoft.com/office/powerpoint/2010/main" val="2925609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smtClean="0"/>
              <a:t>Identifying pseudoscience</a:t>
            </a:r>
            <a:endParaRPr lang="en-US" sz="3200"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a:t>
            </a:r>
            <a:r>
              <a:rPr lang="en-US" sz="2000" dirty="0" smtClean="0"/>
              <a:t>have </a:t>
            </a:r>
            <a:r>
              <a:rPr lang="en-US" sz="2000" dirty="0"/>
              <a:t>a special ability to determine what is true or false. Others </a:t>
            </a:r>
            <a:r>
              <a:rPr lang="en-US" sz="2000" dirty="0" smtClean="0"/>
              <a:t>must accept </a:t>
            </a:r>
            <a:r>
              <a:rPr lang="en-US" sz="2000" dirty="0"/>
              <a:t>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t>
            </a:r>
            <a:r>
              <a:rPr lang="en-US" sz="2000" dirty="0" smtClean="0"/>
              <a:t>are </a:t>
            </a:r>
            <a:r>
              <a:rPr lang="en-US" sz="2000" dirty="0"/>
              <a:t>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a:t>
            </a:r>
            <a:r>
              <a:rPr lang="en-US" sz="2000" dirty="0" smtClean="0"/>
              <a:t>can be.</a:t>
            </a:r>
            <a:endParaRPr lang="en-US" sz="2000" dirty="0"/>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a:t>
            </a:r>
            <a:r>
              <a:rPr lang="en-US" sz="1400" b="0" dirty="0" smtClean="0">
                <a:solidFill>
                  <a:schemeClr val="bg1"/>
                </a:solidFill>
              </a:rPr>
              <a:t>.). https</a:t>
            </a:r>
            <a:r>
              <a:rPr lang="en-US" sz="1400" b="0" dirty="0">
                <a:solidFill>
                  <a:schemeClr val="bg1"/>
                </a:solidFill>
              </a:rPr>
              <a:t>://plato.stanford.edu/archives/spr2015/entries/pseudo-science</a:t>
            </a:r>
            <a:r>
              <a:rPr lang="en-US" sz="1400" b="0" dirty="0" smtClean="0">
                <a:solidFill>
                  <a:schemeClr val="bg1"/>
                </a:solidFill>
              </a:rPr>
              <a:t>/. </a:t>
            </a:r>
            <a:endParaRPr lang="en-US" sz="1400" b="0" dirty="0">
              <a:solidFill>
                <a:schemeClr val="bg1"/>
              </a:solidFill>
            </a:endParaRPr>
          </a:p>
        </p:txBody>
      </p:sp>
    </p:spTree>
    <p:extLst>
      <p:ext uri="{BB962C8B-B14F-4D97-AF65-F5344CB8AC3E}">
        <p14:creationId xmlns:p14="http://schemas.microsoft.com/office/powerpoint/2010/main" val="416155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smtClean="0"/>
              <a:t>if </a:t>
            </a:r>
            <a:r>
              <a:rPr lang="en-US" sz="2000" dirty="0"/>
              <a:t>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smtClean="0"/>
              <a:t>"</a:t>
            </a: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smtClean="0"/>
              <a:t>Television </a:t>
            </a:r>
            <a:r>
              <a:rPr lang="en-US" sz="2000" dirty="0"/>
              <a:t>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hlinkClick r:id="rId2"/>
              </a:rPr>
              <a:t>http://</a:t>
            </a:r>
            <a:r>
              <a:rPr lang="en-US" sz="2000" dirty="0" smtClean="0">
                <a:solidFill>
                  <a:schemeClr val="bg1"/>
                </a:solidFill>
                <a:hlinkClick r:id="rId2"/>
              </a:rPr>
              <a:t>www.don-lindsay-archive.org/skeptic/arguments.html</a:t>
            </a:r>
            <a:endParaRPr lang="en-US" sz="2000" dirty="0" smtClean="0">
              <a:solidFill>
                <a:schemeClr val="bg1"/>
              </a:solidFill>
            </a:endParaRPr>
          </a:p>
        </p:txBody>
      </p:sp>
    </p:spTree>
    <p:extLst>
      <p:ext uri="{BB962C8B-B14F-4D97-AF65-F5344CB8AC3E}">
        <p14:creationId xmlns:p14="http://schemas.microsoft.com/office/powerpoint/2010/main" val="4278381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smtClean="0"/>
              <a:t>Classical </a:t>
            </a:r>
            <a:r>
              <a:rPr lang="en-US" sz="1800" dirty="0">
                <a:solidFill>
                  <a:srgbClr val="FF6600"/>
                </a:solidFill>
              </a:rPr>
              <a:t>Empiricism</a:t>
            </a:r>
          </a:p>
          <a:p>
            <a:pPr>
              <a:spcBef>
                <a:spcPts val="0"/>
              </a:spcBef>
            </a:pPr>
            <a:r>
              <a:rPr lang="en-US" sz="1800" dirty="0" smtClean="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smtClean="0"/>
              <a:t>Logical </a:t>
            </a:r>
            <a:r>
              <a:rPr lang="en-US" sz="1800" dirty="0"/>
              <a:t>Positivism, Science, and Meaning</a:t>
            </a:r>
          </a:p>
          <a:p>
            <a:pPr>
              <a:spcBef>
                <a:spcPts val="0"/>
              </a:spcBef>
            </a:pPr>
            <a:r>
              <a:rPr lang="en-US" sz="1800" dirty="0" smtClean="0">
                <a:solidFill>
                  <a:srgbClr val="FF6600"/>
                </a:solidFill>
              </a:rPr>
              <a:t>Holism</a:t>
            </a:r>
            <a:endParaRPr lang="en-US" sz="1800" dirty="0">
              <a:solidFill>
                <a:srgbClr val="FF6600"/>
              </a:solidFill>
            </a:endParaRPr>
          </a:p>
          <a:p>
            <a:pPr>
              <a:spcBef>
                <a:spcPts val="0"/>
              </a:spcBef>
            </a:pPr>
            <a:r>
              <a:rPr lang="en-US" sz="1800" dirty="0" smtClean="0">
                <a:solidFill>
                  <a:srgbClr val="FFFF00"/>
                </a:solidFill>
              </a:rPr>
              <a:t>Discovery</a:t>
            </a:r>
            <a:r>
              <a:rPr lang="en-US" sz="1800" dirty="0" smtClean="0"/>
              <a:t> </a:t>
            </a:r>
            <a:r>
              <a:rPr lang="en-US" sz="1800" dirty="0"/>
              <a:t>and </a:t>
            </a:r>
            <a:r>
              <a:rPr lang="en-US" sz="1800" dirty="0">
                <a:solidFill>
                  <a:srgbClr val="FFFF00"/>
                </a:solidFill>
              </a:rPr>
              <a:t>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a:t>
            </a:r>
            <a:r>
              <a:rPr lang="en-US" sz="1800" dirty="0">
                <a:solidFill>
                  <a:srgbClr val="FFFF00"/>
                </a:solidFill>
              </a:rPr>
              <a:t>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a:t>
            </a:r>
            <a:r>
              <a:rPr lang="en-US" sz="1800" dirty="0">
                <a:solidFill>
                  <a:srgbClr val="FF6600"/>
                </a:solidFill>
              </a:rPr>
              <a:t>Postmodernism</a:t>
            </a:r>
            <a:r>
              <a:rPr lang="en-US" sz="1800" dirty="0"/>
              <a:t>, and Science Wars</a:t>
            </a:r>
          </a:p>
          <a:p>
            <a:pPr>
              <a:spcBef>
                <a:spcPts val="0"/>
              </a:spcBef>
            </a:pPr>
            <a:r>
              <a:rPr lang="en-US" sz="1800" dirty="0" smtClean="0"/>
              <a:t>(</a:t>
            </a: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a:t>
            </a:r>
            <a:r>
              <a:rPr lang="en-US" sz="1800" kern="0" dirty="0">
                <a:solidFill>
                  <a:srgbClr val="FFFF00"/>
                </a:solidFill>
              </a:rPr>
              <a:t>Cause</a:t>
            </a:r>
            <a:r>
              <a:rPr lang="en-US" sz="1800" kern="0" dirty="0"/>
              <a:t> Back in "Because"</a:t>
            </a:r>
          </a:p>
          <a:p>
            <a:pPr>
              <a:spcBef>
                <a:spcPts val="0"/>
              </a:spcBef>
            </a:pPr>
            <a:r>
              <a:rPr lang="en-US" sz="1800" kern="0" dirty="0" smtClean="0">
                <a:solidFill>
                  <a:srgbClr val="FFFF00"/>
                </a:solidFill>
              </a:rPr>
              <a:t>Probability</a:t>
            </a:r>
            <a:r>
              <a:rPr lang="en-US" sz="1800" kern="0" dirty="0"/>
              <a:t>, Pragmatics, and Unification</a:t>
            </a:r>
          </a:p>
          <a:p>
            <a:pPr>
              <a:spcBef>
                <a:spcPts val="0"/>
              </a:spcBef>
            </a:pPr>
            <a:r>
              <a:rPr lang="en-US" sz="1800" kern="0" dirty="0" smtClean="0">
                <a:solidFill>
                  <a:srgbClr val="FFFF00"/>
                </a:solidFill>
              </a:rPr>
              <a:t>Laws</a:t>
            </a:r>
            <a:r>
              <a:rPr lang="en-US" sz="1800" kern="0" dirty="0" smtClean="0"/>
              <a:t> </a:t>
            </a:r>
            <a:r>
              <a:rPr lang="en-US" sz="1800" kern="0" dirty="0"/>
              <a:t>and </a:t>
            </a:r>
            <a:r>
              <a:rPr lang="en-US" sz="1800" kern="0" dirty="0">
                <a:solidFill>
                  <a:srgbClr val="FFFF00"/>
                </a:solidFill>
              </a:rPr>
              <a:t>Regularities</a:t>
            </a:r>
          </a:p>
          <a:p>
            <a:pPr>
              <a:spcBef>
                <a:spcPts val="0"/>
              </a:spcBef>
            </a:pPr>
            <a:r>
              <a:rPr lang="en-US" sz="1800" kern="0" dirty="0" smtClean="0"/>
              <a:t>Laws </a:t>
            </a:r>
            <a:r>
              <a:rPr lang="en-US" sz="1800" kern="0" dirty="0"/>
              <a:t>and </a:t>
            </a:r>
            <a:r>
              <a:rPr lang="en-US" sz="1800" kern="0" dirty="0">
                <a:solidFill>
                  <a:srgbClr val="FFFF00"/>
                </a:solidFill>
              </a:rPr>
              <a:t>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a:t>
            </a:r>
            <a:r>
              <a:rPr lang="en-US" sz="1800" kern="0" dirty="0">
                <a:solidFill>
                  <a:srgbClr val="FF6600"/>
                </a:solidFill>
              </a:rPr>
              <a:t>Physicalism</a:t>
            </a:r>
          </a:p>
          <a:p>
            <a:pPr>
              <a:spcBef>
                <a:spcPts val="0"/>
              </a:spcBef>
            </a:pPr>
            <a:r>
              <a:rPr lang="en-US" sz="1800" kern="0" dirty="0" smtClean="0"/>
              <a:t>New </a:t>
            </a:r>
            <a:r>
              <a:rPr lang="en-US" sz="1800" kern="0" dirty="0"/>
              <a:t>Views of Meaning and </a:t>
            </a:r>
            <a:r>
              <a:rPr lang="en-US" sz="1800" kern="0" dirty="0">
                <a:solidFill>
                  <a:srgbClr val="FFFF00"/>
                </a:solidFill>
              </a:rPr>
              <a:t>Reference</a:t>
            </a:r>
          </a:p>
          <a:p>
            <a:pPr>
              <a:spcBef>
                <a:spcPts val="0"/>
              </a:spcBef>
            </a:pPr>
            <a:r>
              <a:rPr lang="en-US" sz="1800" kern="0" dirty="0" smtClean="0">
                <a:solidFill>
                  <a:srgbClr val="FF6600"/>
                </a:solidFill>
              </a:rPr>
              <a:t>Scientific </a:t>
            </a:r>
            <a:r>
              <a:rPr lang="en-US" sz="1800" kern="0" dirty="0">
                <a:solidFill>
                  <a:srgbClr val="FF6600"/>
                </a:solidFill>
              </a:rPr>
              <a:t>Realism </a:t>
            </a:r>
          </a:p>
          <a:p>
            <a:pPr>
              <a:spcBef>
                <a:spcPts val="0"/>
              </a:spcBef>
            </a:pPr>
            <a:r>
              <a:rPr lang="en-US" sz="1800" kern="0" dirty="0" smtClean="0"/>
              <a:t>Success</a:t>
            </a:r>
            <a:r>
              <a:rPr lang="en-US" sz="1800" kern="0" dirty="0"/>
              <a:t>,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smtClean="0">
                <a:solidFill>
                  <a:srgbClr val="FF6600"/>
                </a:solidFill>
              </a:rPr>
              <a:t>Realism</a:t>
            </a:r>
            <a:r>
              <a:rPr lang="en-US" sz="1800" kern="0" dirty="0" smtClean="0"/>
              <a:t> </a:t>
            </a:r>
            <a:r>
              <a:rPr lang="en-US" sz="1800" kern="0" dirty="0"/>
              <a:t>and </a:t>
            </a:r>
            <a:r>
              <a:rPr lang="en-US" sz="1800" kern="0" dirty="0">
                <a:solidFill>
                  <a:srgbClr val="FF6600"/>
                </a:solidFill>
              </a:rPr>
              <a:t>Naturalism</a:t>
            </a:r>
            <a:r>
              <a:rPr lang="en-US" sz="1800" kern="0" dirty="0"/>
              <a:t> </a:t>
            </a:r>
          </a:p>
          <a:p>
            <a:pPr>
              <a:spcBef>
                <a:spcPts val="0"/>
              </a:spcBef>
            </a:pPr>
            <a:r>
              <a:rPr lang="en-US" sz="1800" kern="0" dirty="0" smtClean="0">
                <a:solidFill>
                  <a:srgbClr val="FFFF00"/>
                </a:solidFill>
              </a:rPr>
              <a:t>Values</a:t>
            </a:r>
            <a:r>
              <a:rPr lang="en-US" sz="1800" kern="0" dirty="0" smtClean="0"/>
              <a:t> </a:t>
            </a:r>
            <a:r>
              <a:rPr lang="en-US" sz="1800" kern="0" dirty="0"/>
              <a:t>and </a:t>
            </a:r>
            <a:r>
              <a:rPr lang="en-US" sz="1800" kern="0" dirty="0">
                <a:solidFill>
                  <a:srgbClr val="FFFF00"/>
                </a:solidFill>
              </a:rPr>
              <a:t>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a:t>
            </a:r>
            <a:r>
              <a:rPr lang="en-US" sz="1800" kern="0" dirty="0">
                <a:solidFill>
                  <a:srgbClr val="FFFF00"/>
                </a:solidFill>
              </a:rPr>
              <a:t>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600" y="838200"/>
            <a:ext cx="4876800" cy="707886"/>
          </a:xfrm>
          <a:prstGeom prst="rect">
            <a:avLst/>
          </a:prstGeom>
        </p:spPr>
        <p:txBody>
          <a:bodyPr wrap="square">
            <a:spAutoFit/>
          </a:bodyPr>
          <a:lstStyle/>
          <a:p>
            <a:r>
              <a:rPr lang="en-US" sz="2000" b="0" dirty="0">
                <a:solidFill>
                  <a:srgbClr val="FF0000"/>
                </a:solidFill>
              </a:rPr>
              <a:t>W</a:t>
            </a:r>
            <a:r>
              <a:rPr lang="en-US" sz="2000" b="0" dirty="0" smtClean="0">
                <a:solidFill>
                  <a:srgbClr val="FF0000"/>
                </a:solidFill>
              </a:rPr>
              <a:t>hat sort of question is asked for which these keywords are part of adequate answers? </a:t>
            </a:r>
            <a:endParaRPr lang="en-US" sz="2000" b="0" dirty="0">
              <a:solidFill>
                <a:srgbClr val="FF0000"/>
              </a:solidFill>
            </a:endParaRPr>
          </a:p>
        </p:txBody>
      </p:sp>
    </p:spTree>
    <p:extLst>
      <p:ext uri="{BB962C8B-B14F-4D97-AF65-F5344CB8AC3E}">
        <p14:creationId xmlns:p14="http://schemas.microsoft.com/office/powerpoint/2010/main" val="1639192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(3)</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p>
          <a:p>
            <a:r>
              <a:rPr lang="en-US" sz="2000" dirty="0"/>
              <a:t>•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78876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 or more?</a:t>
            </a:r>
            <a:endParaRPr lang="en-US" dirty="0"/>
          </a:p>
        </p:txBody>
      </p:sp>
      <p:sp>
        <p:nvSpPr>
          <p:cNvPr id="5" name="Content Placeholder 4"/>
          <p:cNvSpPr>
            <a:spLocks noGrp="1"/>
          </p:cNvSpPr>
          <p:nvPr>
            <p:ph idx="1"/>
          </p:nvPr>
        </p:nvSpPr>
        <p:spPr/>
        <p:txBody>
          <a:bodyPr/>
          <a:lstStyle/>
          <a:p>
            <a:pPr algn="ctr"/>
            <a:r>
              <a:rPr lang="en-US" sz="4400" dirty="0" smtClean="0"/>
              <a:t>Philoso</a:t>
            </a:r>
            <a:r>
              <a:rPr lang="en-US" sz="4400" b="1" i="1" u="sng" dirty="0" smtClean="0"/>
              <a:t>phy</a:t>
            </a:r>
            <a:r>
              <a:rPr lang="en-US" sz="4400" dirty="0" smtClean="0"/>
              <a:t> of Science (</a:t>
            </a:r>
            <a:r>
              <a:rPr lang="en-US" sz="4400" dirty="0" err="1" smtClean="0"/>
              <a:t>PhyS</a:t>
            </a:r>
            <a:r>
              <a:rPr lang="en-US" sz="4400" dirty="0" smtClean="0"/>
              <a:t>)</a:t>
            </a:r>
          </a:p>
          <a:p>
            <a:pPr algn="ctr"/>
            <a:endParaRPr lang="en-US" dirty="0"/>
          </a:p>
          <a:p>
            <a:pPr algn="ctr"/>
            <a:r>
              <a:rPr lang="en-US" dirty="0" smtClean="0"/>
              <a:t>versus</a:t>
            </a:r>
          </a:p>
          <a:p>
            <a:pPr algn="ctr"/>
            <a:endParaRPr lang="en-US" dirty="0"/>
          </a:p>
          <a:p>
            <a:pPr algn="ctr"/>
            <a:r>
              <a:rPr lang="en-US" sz="4400" dirty="0" smtClean="0"/>
              <a:t>Philoso</a:t>
            </a:r>
            <a:r>
              <a:rPr lang="en-US" sz="4400" b="1" i="1" u="sng" dirty="0" smtClean="0"/>
              <a:t>phies</a:t>
            </a:r>
            <a:r>
              <a:rPr lang="en-US" sz="4400" dirty="0" smtClean="0"/>
              <a:t> of Science (</a:t>
            </a:r>
            <a:r>
              <a:rPr lang="en-US" sz="4400" dirty="0" err="1" smtClean="0"/>
              <a:t>PhieS</a:t>
            </a:r>
            <a:r>
              <a:rPr lang="en-US" sz="4400" dirty="0" smtClean="0"/>
              <a:t>)</a:t>
            </a:r>
            <a:endParaRPr lang="en-US" sz="4400" dirty="0"/>
          </a:p>
        </p:txBody>
      </p:sp>
    </p:spTree>
    <p:extLst>
      <p:ext uri="{BB962C8B-B14F-4D97-AF65-F5344CB8AC3E}">
        <p14:creationId xmlns:p14="http://schemas.microsoft.com/office/powerpoint/2010/main" val="4231246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philosophies of science</a:t>
            </a:r>
            <a:endParaRPr lang="en-US" dirty="0"/>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3975" y="1632380"/>
            <a:ext cx="9147975" cy="4616020"/>
          </a:xfrm>
          <a:prstGeom prst="rect">
            <a:avLst/>
          </a:prstGeom>
        </p:spPr>
      </p:pic>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rPr>
              <a:t>https://plato.stanford.edu/search/search?query=%22Philosophy+of+Science%22</a:t>
            </a:r>
          </a:p>
        </p:txBody>
      </p:sp>
    </p:spTree>
    <p:extLst>
      <p:ext uri="{BB962C8B-B14F-4D97-AF65-F5344CB8AC3E}">
        <p14:creationId xmlns:p14="http://schemas.microsoft.com/office/powerpoint/2010/main" val="3642076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(4)</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solidFill>
                  <a:srgbClr val="0070C0"/>
                </a:solidFill>
              </a:rPr>
              <a:t>Is </a:t>
            </a:r>
            <a:r>
              <a:rPr lang="en-US" sz="2000" dirty="0">
                <a:solidFill>
                  <a:srgbClr val="0070C0"/>
                </a:solidFill>
              </a:rPr>
              <a:t>there a single basic method of </a:t>
            </a:r>
            <a:r>
              <a:rPr lang="en-US" sz="2000" dirty="0" smtClean="0">
                <a:solidFill>
                  <a:srgbClr val="0070C0"/>
                </a:solidFill>
              </a:rPr>
              <a:t>science? If </a:t>
            </a:r>
            <a:r>
              <a:rPr lang="en-US" sz="2000" dirty="0">
                <a:solidFill>
                  <a:srgbClr val="0070C0"/>
                </a:solidFill>
              </a:rPr>
              <a:t>there are </a:t>
            </a:r>
            <a:r>
              <a:rPr lang="en-US" sz="2000" dirty="0" smtClean="0">
                <a:solidFill>
                  <a:srgbClr val="0070C0"/>
                </a:solidFill>
              </a:rPr>
              <a:t>several, </a:t>
            </a:r>
            <a:r>
              <a:rPr lang="en-US" sz="2000" dirty="0">
                <a:solidFill>
                  <a:srgbClr val="0070C0"/>
                </a:solidFill>
              </a:rPr>
              <a:t>what makes them all "scientific"?</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26580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questions addressed in </a:t>
            </a:r>
            <a:r>
              <a:rPr lang="en-US" dirty="0" err="1" smtClean="0"/>
              <a:t>PhyS</a:t>
            </a:r>
            <a:r>
              <a:rPr lang="en-US" dirty="0" smtClean="0"/>
              <a:t> </a:t>
            </a:r>
            <a:r>
              <a:rPr lang="en-US" dirty="0"/>
              <a:t>should scientists </a:t>
            </a:r>
            <a:r>
              <a:rPr lang="en-US" dirty="0" smtClean="0"/>
              <a:t>deeply care about?</a:t>
            </a:r>
            <a:endParaRPr lang="en-US" dirty="0"/>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smtClean="0"/>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3144969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questions addressed in </a:t>
            </a:r>
            <a:r>
              <a:rPr lang="en-US" dirty="0" err="1" smtClean="0"/>
              <a:t>PhyS</a:t>
            </a:r>
            <a:r>
              <a:rPr lang="en-US" dirty="0" smtClean="0"/>
              <a:t> </a:t>
            </a:r>
            <a:r>
              <a:rPr lang="en-US" dirty="0"/>
              <a:t>should scientists </a:t>
            </a:r>
            <a:r>
              <a:rPr lang="en-US" dirty="0" smtClean="0"/>
              <a:t>deeply care about?</a:t>
            </a:r>
            <a:endParaRPr lang="en-US" dirty="0"/>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smtClean="0">
                <a:solidFill>
                  <a:srgbClr val="FFFF00"/>
                </a:solidFill>
              </a:rPr>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r>
              <a:rPr lang="en-US" sz="2000" dirty="0" smtClean="0"/>
              <a:t>"? </a:t>
            </a:r>
            <a:r>
              <a:rPr lang="en-US" sz="2000" dirty="0" smtClean="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2148061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1</a:t>
            </a:r>
            <a:br>
              <a:rPr lang="en-US" dirty="0" smtClean="0"/>
            </a:br>
            <a:r>
              <a:rPr lang="en-US" sz="4800" dirty="0" smtClean="0"/>
              <a:t>Philosophical basis</a:t>
            </a:r>
            <a:endParaRPr lang="en-US" sz="48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6892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Some key notions from </a:t>
            </a:r>
            <a:r>
              <a:rPr lang="en-US" dirty="0" err="1" smtClean="0"/>
              <a:t>PhyS</a:t>
            </a:r>
            <a:r>
              <a:rPr lang="en-US" dirty="0" smtClean="0"/>
              <a:t> useful for (future) scientists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3565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‘Ontology’</a:t>
            </a:r>
            <a:endParaRPr lang="en-US" sz="9600" dirty="0"/>
          </a:p>
        </p:txBody>
      </p:sp>
      <p:sp>
        <p:nvSpPr>
          <p:cNvPr id="3" name="Subtitle 2"/>
          <p:cNvSpPr>
            <a:spLocks noGrp="1"/>
          </p:cNvSpPr>
          <p:nvPr>
            <p:ph type="subTitle" idx="1"/>
          </p:nvPr>
        </p:nvSpPr>
        <p:spPr/>
        <p:txBody>
          <a:bodyPr/>
          <a:lstStyle/>
          <a:p>
            <a:r>
              <a:rPr lang="en-US" dirty="0" smtClean="0"/>
              <a:t>Helps scientists to determine and describe what sorts of entities their research is intended to be directed at.</a:t>
            </a:r>
            <a:endParaRPr lang="en-US" dirty="0"/>
          </a:p>
        </p:txBody>
      </p:sp>
    </p:spTree>
    <p:extLst>
      <p:ext uri="{BB962C8B-B14F-4D97-AF65-F5344CB8AC3E}">
        <p14:creationId xmlns:p14="http://schemas.microsoft.com/office/powerpoint/2010/main" val="17641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‘ontology’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a:t>
            </a:r>
            <a:r>
              <a:rPr lang="en-US" dirty="0" smtClean="0"/>
              <a:t>O1)	the </a:t>
            </a:r>
            <a:r>
              <a:rPr lang="en-US" dirty="0"/>
              <a:t>study of ontological commitment, i.e. what we or others are committed to,</a:t>
            </a:r>
          </a:p>
          <a:p>
            <a:pPr marL="803275" indent="-803275"/>
            <a:r>
              <a:rPr lang="en-US" dirty="0"/>
              <a:t>(O2) </a:t>
            </a:r>
            <a:r>
              <a:rPr lang="en-US" dirty="0" smtClean="0"/>
              <a:t>	the </a:t>
            </a:r>
            <a:r>
              <a:rPr lang="en-US" dirty="0"/>
              <a:t>study of what there is,</a:t>
            </a:r>
          </a:p>
          <a:p>
            <a:pPr marL="803275" indent="-803275"/>
            <a:r>
              <a:rPr lang="en-US" dirty="0"/>
              <a:t>(O3) </a:t>
            </a:r>
            <a:r>
              <a:rPr lang="en-US" dirty="0" smtClean="0"/>
              <a:t>	the </a:t>
            </a:r>
            <a:r>
              <a:rPr lang="en-US" dirty="0"/>
              <a:t>study of the most general features of what there is, and how the things there are relate to each other in the metaphysically most general ways,</a:t>
            </a:r>
          </a:p>
          <a:p>
            <a:pPr marL="803275" indent="-803275"/>
            <a:r>
              <a:rPr lang="en-US" dirty="0"/>
              <a:t>(O4) </a:t>
            </a:r>
            <a:r>
              <a:rPr lang="en-US" dirty="0" smtClean="0"/>
              <a:t>	the </a:t>
            </a:r>
            <a:r>
              <a:rPr lang="en-US" dirty="0"/>
              <a:t>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Tree>
    <p:extLst>
      <p:ext uri="{BB962C8B-B14F-4D97-AF65-F5344CB8AC3E}">
        <p14:creationId xmlns:p14="http://schemas.microsoft.com/office/powerpoint/2010/main" val="29342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a:t>
            </a:r>
            <a:endParaRPr lang="en-US" dirty="0"/>
          </a:p>
        </p:txBody>
      </p:sp>
      <p:sp>
        <p:nvSpPr>
          <p:cNvPr id="3" name="Content Placeholder 2"/>
          <p:cNvSpPr>
            <a:spLocks noGrp="1"/>
          </p:cNvSpPr>
          <p:nvPr>
            <p:ph idx="1"/>
          </p:nvPr>
        </p:nvSpPr>
        <p:spPr>
          <a:xfrm>
            <a:off x="228600" y="1676400"/>
            <a:ext cx="8686800" cy="3733800"/>
          </a:xfrm>
        </p:spPr>
        <p:txBody>
          <a:bodyPr/>
          <a:lstStyle/>
          <a:p>
            <a:r>
              <a:rPr lang="en-US" b="1" dirty="0"/>
              <a:t>Generic </a:t>
            </a:r>
            <a:r>
              <a:rPr lang="en-US" b="1" dirty="0" smtClean="0"/>
              <a:t>Realism (on some subject matter)</a:t>
            </a:r>
            <a:r>
              <a:rPr lang="en-US" dirty="0" smtClean="0"/>
              <a:t>: </a:t>
            </a:r>
          </a:p>
          <a:p>
            <a:r>
              <a:rPr lang="en-US" dirty="0"/>
              <a:t/>
            </a:r>
            <a:br>
              <a:rPr lang="en-US" dirty="0"/>
            </a:br>
            <a:r>
              <a:rPr lang="en-US" i="1" dirty="0"/>
              <a:t>a</a:t>
            </a:r>
            <a:r>
              <a:rPr lang="en-US" dirty="0"/>
              <a:t>, </a:t>
            </a:r>
            <a:r>
              <a:rPr lang="en-US" i="1" dirty="0"/>
              <a:t>b</a:t>
            </a:r>
            <a:r>
              <a:rPr lang="en-US" dirty="0"/>
              <a:t>, and </a:t>
            </a:r>
            <a:r>
              <a:rPr lang="en-US" i="1" dirty="0"/>
              <a:t>c</a:t>
            </a:r>
            <a:r>
              <a:rPr lang="en-US" dirty="0"/>
              <a:t> and so on exist, </a:t>
            </a:r>
            <a:endParaRPr lang="en-US" dirty="0" smtClean="0"/>
          </a:p>
          <a:p>
            <a:r>
              <a:rPr lang="en-US" dirty="0"/>
              <a:t>	</a:t>
            </a:r>
            <a:r>
              <a:rPr lang="en-US" dirty="0" smtClean="0"/>
              <a:t>and </a:t>
            </a:r>
            <a:r>
              <a:rPr lang="en-US" dirty="0"/>
              <a:t>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Tree>
    <p:extLst>
      <p:ext uri="{BB962C8B-B14F-4D97-AF65-F5344CB8AC3E}">
        <p14:creationId xmlns:p14="http://schemas.microsoft.com/office/powerpoint/2010/main" val="2641300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1623283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512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0" y="47244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6629" name="Group 22"/>
          <p:cNvGrpSpPr>
            <a:grpSpLocks/>
          </p:cNvGrpSpPr>
          <p:nvPr/>
        </p:nvGrpSpPr>
        <p:grpSpPr bwMode="auto">
          <a:xfrm>
            <a:off x="0" y="0"/>
            <a:ext cx="9144000" cy="1143000"/>
            <a:chOff x="-1" y="0"/>
            <a:chExt cx="9144001" cy="1143000"/>
          </a:xfrm>
        </p:grpSpPr>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0" y="9906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6630" name="TextBox 24"/>
          <p:cNvSpPr txBox="1">
            <a:spLocks noChangeArrowheads="1"/>
          </p:cNvSpPr>
          <p:nvPr/>
        </p:nvSpPr>
        <p:spPr bwMode="auto">
          <a:xfrm>
            <a:off x="106363" y="60960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a:t>
            </a:r>
            <a:r>
              <a:rPr lang="en-US" altLang="en-US" baseline="30000">
                <a:solidFill>
                  <a:schemeClr val="bg1"/>
                </a:solidFill>
              </a:rPr>
              <a:t>-</a:t>
            </a:r>
          </a:p>
        </p:txBody>
      </p:sp>
      <p:sp>
        <p:nvSpPr>
          <p:cNvPr id="26631" name="TextBox 25"/>
          <p:cNvSpPr txBox="1">
            <a:spLocks noChangeArrowheads="1"/>
          </p:cNvSpPr>
          <p:nvPr/>
        </p:nvSpPr>
        <p:spPr bwMode="auto">
          <a:xfrm>
            <a:off x="152400" y="1371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a:t>
            </a:r>
          </a:p>
        </p:txBody>
      </p:sp>
      <p:sp>
        <p:nvSpPr>
          <p:cNvPr id="26632" name="TextBox 27"/>
          <p:cNvSpPr txBox="1">
            <a:spLocks noChangeArrowheads="1"/>
          </p:cNvSpPr>
          <p:nvPr/>
        </p:nvSpPr>
        <p:spPr bwMode="auto">
          <a:xfrm>
            <a:off x="152400" y="152400"/>
            <a:ext cx="6635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L3</a:t>
            </a:r>
          </a:p>
        </p:txBody>
      </p:sp>
      <p:sp>
        <p:nvSpPr>
          <p:cNvPr id="26634" name="Rectangle 11"/>
          <p:cNvSpPr>
            <a:spLocks noChangeArrowheads="1"/>
          </p:cNvSpPr>
          <p:nvPr/>
        </p:nvSpPr>
        <p:spPr bwMode="auto">
          <a:xfrm>
            <a:off x="914400" y="152400"/>
            <a:ext cx="8229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Linguistic representations </a:t>
            </a:r>
            <a:r>
              <a:rPr lang="en-US" altLang="en-US" i="1"/>
              <a:t>about</a:t>
            </a:r>
            <a:r>
              <a:rPr lang="en-US" altLang="en-US"/>
              <a:t> (L1</a:t>
            </a:r>
            <a:r>
              <a:rPr lang="en-US" altLang="en-US" baseline="30000"/>
              <a:t>-</a:t>
            </a:r>
            <a:r>
              <a:rPr lang="en-US" altLang="en-US"/>
              <a:t>), (L2) or (L3) </a:t>
            </a:r>
          </a:p>
        </p:txBody>
      </p:sp>
      <p:sp>
        <p:nvSpPr>
          <p:cNvPr id="26635" name="Rectangle 12"/>
          <p:cNvSpPr>
            <a:spLocks noChangeArrowheads="1"/>
          </p:cNvSpPr>
          <p:nvPr/>
        </p:nvSpPr>
        <p:spPr bwMode="auto">
          <a:xfrm>
            <a:off x="914400" y="13716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FF"/>
                </a:solidFill>
              </a:rPr>
              <a:t>Beliefs </a:t>
            </a:r>
            <a:r>
              <a:rPr lang="en-US" altLang="en-US" i="1">
                <a:solidFill>
                  <a:srgbClr val="FFFFFF"/>
                </a:solidFill>
              </a:rPr>
              <a:t>about</a:t>
            </a:r>
            <a:r>
              <a:rPr lang="en-US" altLang="en-US">
                <a:solidFill>
                  <a:srgbClr val="FFFFFF"/>
                </a:solidFill>
              </a:rPr>
              <a:t> (1) </a:t>
            </a:r>
            <a:endParaRPr lang="en-US" altLang="en-US"/>
          </a:p>
        </p:txBody>
      </p:sp>
      <p:sp>
        <p:nvSpPr>
          <p:cNvPr id="26636" name="Rectangle 13"/>
          <p:cNvSpPr>
            <a:spLocks noChangeArrowheads="1"/>
          </p:cNvSpPr>
          <p:nvPr/>
        </p:nvSpPr>
        <p:spPr bwMode="auto">
          <a:xfrm>
            <a:off x="1066800" y="5562600"/>
            <a:ext cx="8077200" cy="1077913"/>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FFFF"/>
                </a:solidFill>
              </a:rPr>
              <a:t>Entities (particular or generic) with objective existence which are </a:t>
            </a:r>
            <a:r>
              <a:rPr lang="en-US" altLang="en-US" i="1">
                <a:solidFill>
                  <a:srgbClr val="FFFFFF"/>
                </a:solidFill>
              </a:rPr>
              <a:t>not about anything</a:t>
            </a:r>
            <a:endParaRPr lang="en-US" altLang="en-US"/>
          </a:p>
        </p:txBody>
      </p:sp>
      <p:sp>
        <p:nvSpPr>
          <p:cNvPr id="26637" name="Text Box 4"/>
          <p:cNvSpPr txBox="1">
            <a:spLocks noChangeArrowheads="1"/>
          </p:cNvSpPr>
          <p:nvPr/>
        </p:nvSpPr>
        <p:spPr bwMode="auto">
          <a:xfrm rot="2140383">
            <a:off x="5680075" y="1354138"/>
            <a:ext cx="300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Representations</a:t>
            </a:r>
          </a:p>
        </p:txBody>
      </p:sp>
      <p:sp>
        <p:nvSpPr>
          <p:cNvPr id="26638" name="Text Box 5"/>
          <p:cNvSpPr txBox="1">
            <a:spLocks noChangeArrowheads="1"/>
          </p:cNvSpPr>
          <p:nvPr/>
        </p:nvSpPr>
        <p:spPr bwMode="auto">
          <a:xfrm>
            <a:off x="5486400" y="4953000"/>
            <a:ext cx="354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First Order Reality</a:t>
            </a:r>
          </a:p>
        </p:txBody>
      </p:sp>
    </p:spTree>
    <p:extLst>
      <p:ext uri="{BB962C8B-B14F-4D97-AF65-F5344CB8AC3E}">
        <p14:creationId xmlns:p14="http://schemas.microsoft.com/office/powerpoint/2010/main" val="1559521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solidFill>
                  <a:srgbClr val="FFFF00"/>
                </a:solidFill>
              </a:rPr>
              <a:t>Ontology</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solidFill>
                  <a:srgbClr val="FFFF00"/>
                </a:solidFill>
              </a:rPr>
              <a:t>metaphysics</a:t>
            </a:r>
            <a:endParaRPr lang="en-US" altLang="en-US" sz="2000" dirty="0" smtClean="0">
              <a:solidFill>
                <a:srgbClr val="FFFF00"/>
              </a:solidFill>
            </a:endParaRPr>
          </a:p>
          <a:p>
            <a:pPr lvl="2">
              <a:lnSpc>
                <a:spcPct val="90000"/>
              </a:lnSpc>
            </a:pPr>
            <a:r>
              <a:rPr lang="en-US" altLang="en-US" b="1" u="sng" dirty="0" smtClean="0">
                <a:solidFill>
                  <a:srgbClr val="FFFF00"/>
                </a:solidFill>
              </a:rPr>
              <a:t>general</a:t>
            </a:r>
            <a:r>
              <a:rPr lang="en-US" altLang="en-US" b="1" u="sng" dirty="0" smtClean="0"/>
              <a:t> </a:t>
            </a:r>
            <a:r>
              <a:rPr lang="en-US" altLang="en-US" b="1" u="sng" dirty="0" smtClean="0">
                <a:solidFill>
                  <a:srgbClr val="FFFF00"/>
                </a:solidFill>
              </a:rPr>
              <a:t>metaphysics</a:t>
            </a:r>
          </a:p>
          <a:p>
            <a:pPr lvl="2">
              <a:lnSpc>
                <a:spcPct val="90000"/>
              </a:lnSpc>
            </a:pPr>
            <a:endParaRPr lang="en-US" altLang="en-US" dirty="0" smtClean="0"/>
          </a:p>
          <a:p>
            <a:pPr lvl="3">
              <a:lnSpc>
                <a:spcPct val="90000"/>
              </a:lnSpc>
            </a:pPr>
            <a:r>
              <a:rPr lang="en-US" altLang="en-US" b="1" i="1" u="sng" dirty="0" smtClean="0">
                <a:solidFill>
                  <a:srgbClr val="FFFF00"/>
                </a:solidFill>
              </a:rPr>
              <a:t>ontology</a:t>
            </a:r>
            <a:endParaRPr lang="en-US" altLang="en-US" dirty="0" smtClean="0">
              <a:solidFill>
                <a:srgbClr val="FFFF00"/>
              </a:solidFill>
            </a:endParaRPr>
          </a:p>
          <a:p>
            <a:pPr lvl="2">
              <a:lnSpc>
                <a:spcPct val="90000"/>
              </a:lnSpc>
            </a:pPr>
            <a:r>
              <a:rPr lang="en-US" altLang="en-US" b="1" i="1" u="sng" dirty="0" smtClean="0">
                <a:solidFill>
                  <a:srgbClr val="FFFF00"/>
                </a:solidFill>
              </a:rPr>
              <a:t>special</a:t>
            </a:r>
            <a:r>
              <a:rPr lang="en-US" altLang="en-US" b="1" i="1" u="sng" dirty="0" smtClean="0"/>
              <a:t> </a:t>
            </a:r>
            <a:r>
              <a:rPr lang="en-US" altLang="en-US" b="1" i="1" u="sng" dirty="0" smtClean="0">
                <a:solidFill>
                  <a:srgbClr val="FFFF00"/>
                </a:solidFill>
              </a:rPr>
              <a:t>metaphysics</a:t>
            </a:r>
          </a:p>
          <a:p>
            <a:pPr lvl="2">
              <a:lnSpc>
                <a:spcPct val="90000"/>
              </a:lnSpc>
            </a:pP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epistemology</a:t>
            </a:r>
            <a:r>
              <a:rPr lang="en-US" altLang="en-US" sz="2000" dirty="0" smtClean="0"/>
              <a:t>’:</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terminology</a:t>
            </a:r>
            <a:r>
              <a:rPr lang="en-US" altLang="en-US" sz="2000" dirty="0" smtClean="0"/>
              <a:t>’ (as part of ‘</a:t>
            </a:r>
            <a:r>
              <a:rPr lang="en-US" altLang="en-US" sz="2000" i="1" dirty="0" smtClean="0"/>
              <a:t>semantics</a:t>
            </a:r>
            <a:r>
              <a:rPr lang="en-US" altLang="en-US" sz="2000" dirty="0" smtClean="0"/>
              <a:t>’):</a:t>
            </a:r>
          </a:p>
        </p:txBody>
      </p:sp>
    </p:spTree>
    <p:extLst>
      <p:ext uri="{BB962C8B-B14F-4D97-AF65-F5344CB8AC3E}">
        <p14:creationId xmlns:p14="http://schemas.microsoft.com/office/powerpoint/2010/main" val="1315622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solidFill>
                  <a:srgbClr val="FFFF00"/>
                </a:solidFill>
              </a:rPr>
              <a:t>Ontology</a:t>
            </a:r>
            <a:r>
              <a:rPr lang="en-US" altLang="en-US" sz="2000" dirty="0" smtClean="0"/>
              <a:t> (no plural) is the study of what entities exist and how they relate to each other;</a:t>
            </a:r>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solidFill>
                  <a:srgbClr val="FFFF00"/>
                </a:solidFill>
              </a:rPr>
              <a:t>metaphysics</a:t>
            </a:r>
            <a:r>
              <a:rPr lang="en-US" altLang="en-US" sz="2000" dirty="0" smtClean="0"/>
              <a:t> </a:t>
            </a:r>
            <a:r>
              <a:rPr lang="en-US" altLang="en-US" sz="2000" dirty="0" smtClean="0">
                <a:sym typeface="Wingdings" panose="05000000000000000000" pitchFamily="2" charset="2"/>
              </a:rPr>
              <a:t> studies ‘</a:t>
            </a:r>
            <a:r>
              <a:rPr lang="en-US" altLang="en-US" sz="2000" i="1" dirty="0" smtClean="0">
                <a:sym typeface="Wingdings" panose="05000000000000000000" pitchFamily="2" charset="2"/>
              </a:rPr>
              <a:t>how</a:t>
            </a:r>
            <a:r>
              <a:rPr lang="en-US" altLang="en-US" sz="2000" dirty="0" smtClean="0">
                <a:sym typeface="Wingdings" panose="05000000000000000000" pitchFamily="2" charset="2"/>
              </a:rPr>
              <a:t> is the world?’</a:t>
            </a:r>
            <a:endParaRPr lang="en-US" altLang="en-US" sz="2000" dirty="0" smtClean="0"/>
          </a:p>
          <a:p>
            <a:pPr lvl="2">
              <a:lnSpc>
                <a:spcPct val="90000"/>
              </a:lnSpc>
            </a:pPr>
            <a:r>
              <a:rPr lang="en-US" altLang="en-US" b="1" u="sng" dirty="0" smtClean="0">
                <a:solidFill>
                  <a:srgbClr val="FFFF00"/>
                </a:solidFill>
              </a:rPr>
              <a:t>general</a:t>
            </a:r>
            <a:r>
              <a:rPr lang="en-US" altLang="en-US" b="1" u="sng" dirty="0" smtClean="0"/>
              <a:t> </a:t>
            </a:r>
            <a:r>
              <a:rPr lang="en-US" altLang="en-US" b="1" u="sng" dirty="0" smtClean="0">
                <a:solidFill>
                  <a:srgbClr val="FFFF00"/>
                </a:solidFill>
              </a:rPr>
              <a:t>metaphysics</a:t>
            </a:r>
            <a:r>
              <a:rPr lang="en-US" altLang="en-US" b="1" u="sng" dirty="0" smtClean="0"/>
              <a:t> </a:t>
            </a:r>
            <a:r>
              <a:rPr lang="en-US" altLang="en-US" dirty="0" smtClean="0">
                <a:sym typeface="Wingdings" panose="05000000000000000000" pitchFamily="2" charset="2"/>
              </a:rPr>
              <a:t> studies general principles and ‘laws’ about the world</a:t>
            </a:r>
            <a:endParaRPr lang="en-US" altLang="en-US" dirty="0" smtClean="0"/>
          </a:p>
          <a:p>
            <a:pPr lvl="3">
              <a:lnSpc>
                <a:spcPct val="90000"/>
              </a:lnSpc>
            </a:pPr>
            <a:r>
              <a:rPr lang="en-US" altLang="en-US" b="1" i="1" u="sng" dirty="0" smtClean="0">
                <a:solidFill>
                  <a:srgbClr val="FFFF00"/>
                </a:solidFill>
              </a:rPr>
              <a:t>ontology</a:t>
            </a:r>
            <a:r>
              <a:rPr lang="en-US" altLang="en-US" dirty="0" smtClean="0"/>
              <a:t> </a:t>
            </a:r>
            <a:r>
              <a:rPr lang="en-US" altLang="en-US" dirty="0" smtClean="0">
                <a:sym typeface="Wingdings" panose="05000000000000000000" pitchFamily="2" charset="2"/>
              </a:rPr>
              <a:t> studies what type of entities exist in the world</a:t>
            </a:r>
            <a:endParaRPr lang="en-US" altLang="en-US" dirty="0" smtClean="0"/>
          </a:p>
          <a:p>
            <a:pPr lvl="2">
              <a:lnSpc>
                <a:spcPct val="90000"/>
              </a:lnSpc>
            </a:pPr>
            <a:r>
              <a:rPr lang="en-US" altLang="en-US" b="1" i="1" u="sng" dirty="0" smtClean="0">
                <a:solidFill>
                  <a:srgbClr val="FFFF00"/>
                </a:solidFill>
              </a:rPr>
              <a:t>special</a:t>
            </a:r>
            <a:r>
              <a:rPr lang="en-US" altLang="en-US" b="1" i="1" u="sng" dirty="0" smtClean="0"/>
              <a:t> </a:t>
            </a:r>
            <a:r>
              <a:rPr lang="en-US" altLang="en-US" b="1" i="1" u="sng" dirty="0" smtClean="0">
                <a:solidFill>
                  <a:srgbClr val="FFFF00"/>
                </a:solidFill>
              </a:rPr>
              <a:t>metaphysics</a:t>
            </a:r>
            <a:r>
              <a:rPr lang="en-US" altLang="en-US" b="1" i="1" u="sng" dirty="0" smtClean="0"/>
              <a:t> </a:t>
            </a:r>
            <a:r>
              <a:rPr lang="en-US" altLang="en-US" dirty="0" smtClean="0">
                <a:sym typeface="Wingdings" panose="05000000000000000000" pitchFamily="2" charset="2"/>
              </a:rPr>
              <a:t> focuses on specific principles and entities </a:t>
            </a: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epistemology</a:t>
            </a:r>
            <a:r>
              <a:rPr lang="en-US" altLang="en-US" sz="2000" dirty="0" smtClean="0"/>
              <a:t>’: the study of how we can come to know about what exists.</a:t>
            </a:r>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terminology</a:t>
            </a:r>
            <a:r>
              <a:rPr lang="en-US" altLang="en-US" sz="2000" dirty="0" smtClean="0"/>
              <a:t>’ (as part of ‘</a:t>
            </a:r>
            <a:r>
              <a:rPr lang="en-US" altLang="en-US" sz="2000" i="1" dirty="0" smtClean="0"/>
              <a:t>semantics</a:t>
            </a:r>
            <a:r>
              <a:rPr lang="en-US" altLang="en-US" sz="2000" dirty="0" smtClean="0"/>
              <a:t>’): the study of what terms mean and how to name things.</a:t>
            </a:r>
          </a:p>
        </p:txBody>
      </p:sp>
    </p:spTree>
    <p:extLst>
      <p:ext uri="{BB962C8B-B14F-4D97-AF65-F5344CB8AC3E}">
        <p14:creationId xmlns:p14="http://schemas.microsoft.com/office/powerpoint/2010/main" val="1097328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Distinct questions. What type are they of?</a:t>
            </a:r>
          </a:p>
        </p:txBody>
      </p:sp>
      <p:sp>
        <p:nvSpPr>
          <p:cNvPr id="53251" name="Content Placeholder 2"/>
          <p:cNvSpPr>
            <a:spLocks noGrp="1"/>
          </p:cNvSpPr>
          <p:nvPr>
            <p:ph idx="1"/>
          </p:nvPr>
        </p:nvSpPr>
        <p:spPr/>
        <p:txBody>
          <a:bodyPr>
            <a:normAutofit/>
          </a:bodyPr>
          <a:lstStyle/>
          <a:p>
            <a:pPr>
              <a:defRPr/>
            </a:pPr>
            <a:r>
              <a:rPr lang="en-US" dirty="0" smtClean="0">
                <a:solidFill>
                  <a:schemeClr val="bg1"/>
                </a:solidFill>
              </a:rPr>
              <a:t>Terminological: </a:t>
            </a:r>
          </a:p>
          <a:p>
            <a:pPr lvl="1">
              <a:defRPr/>
            </a:pPr>
            <a:r>
              <a:rPr lang="en-US" i="1" dirty="0" smtClean="0">
                <a:solidFill>
                  <a:schemeClr val="bg1"/>
                </a:solidFill>
              </a:rPr>
              <a:t>what does ‘pain’ mean ?</a:t>
            </a:r>
          </a:p>
          <a:p>
            <a:pPr>
              <a:defRPr/>
            </a:pPr>
            <a:r>
              <a:rPr lang="en-US" dirty="0" smtClean="0">
                <a:solidFill>
                  <a:schemeClr val="bg1"/>
                </a:solidFill>
              </a:rPr>
              <a:t>Metaphysical: </a:t>
            </a:r>
          </a:p>
          <a:p>
            <a:pPr lvl="1">
              <a:defRPr/>
            </a:pPr>
            <a:r>
              <a:rPr lang="en-US" i="1" dirty="0" smtClean="0">
                <a:solidFill>
                  <a:schemeClr val="bg1"/>
                </a:solidFill>
              </a:rPr>
              <a:t>what have all pains in common in virtue of which they are pains?</a:t>
            </a:r>
          </a:p>
          <a:p>
            <a:pPr>
              <a:defRPr/>
            </a:pPr>
            <a:r>
              <a:rPr lang="en-US" dirty="0" smtClean="0">
                <a:solidFill>
                  <a:schemeClr val="bg1"/>
                </a:solidFill>
              </a:rPr>
              <a:t>Ontological: </a:t>
            </a:r>
          </a:p>
          <a:p>
            <a:pPr lvl="1">
              <a:defRPr/>
            </a:pPr>
            <a:r>
              <a:rPr lang="en-US" i="1" dirty="0" smtClean="0">
                <a:solidFill>
                  <a:schemeClr val="bg1"/>
                </a:solidFill>
              </a:rPr>
              <a:t>what type of entity is pain?</a:t>
            </a:r>
          </a:p>
          <a:p>
            <a:pPr>
              <a:defRPr/>
            </a:pPr>
            <a:r>
              <a:rPr lang="en-US" dirty="0" smtClean="0">
                <a:solidFill>
                  <a:schemeClr val="bg1"/>
                </a:solidFill>
              </a:rPr>
              <a:t>Onto-terminological:</a:t>
            </a:r>
          </a:p>
          <a:p>
            <a:pPr lvl="1">
              <a:defRPr/>
            </a:pPr>
            <a:r>
              <a:rPr lang="en-US" i="1" dirty="0" smtClean="0">
                <a:solidFill>
                  <a:schemeClr val="bg1"/>
                </a:solidFill>
              </a:rPr>
              <a:t>what, if anything at all, does ‘pain’ denote?</a:t>
            </a:r>
          </a:p>
          <a:p>
            <a:pPr>
              <a:defRPr/>
            </a:pPr>
            <a:r>
              <a:rPr lang="en-US" dirty="0" smtClean="0">
                <a:solidFill>
                  <a:schemeClr val="bg1"/>
                </a:solidFill>
              </a:rPr>
              <a:t>Epistemological: </a:t>
            </a:r>
          </a:p>
          <a:p>
            <a:pPr lvl="1">
              <a:defRPr/>
            </a:pPr>
            <a:r>
              <a:rPr lang="en-US" i="1" dirty="0" smtClean="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39</a:t>
            </a:fld>
            <a:endParaRPr lang="en-US" altLang="en-US" sz="1400" b="0">
              <a:solidFill>
                <a:schemeClr val="bg1"/>
              </a:solidFill>
            </a:endParaRPr>
          </a:p>
        </p:txBody>
      </p:sp>
    </p:spTree>
    <p:extLst>
      <p:ext uri="{BB962C8B-B14F-4D97-AF65-F5344CB8AC3E}">
        <p14:creationId xmlns:p14="http://schemas.microsoft.com/office/powerpoint/2010/main" val="3015966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609600"/>
            <a:ext cx="9144000" cy="6248399"/>
          </a:xfrm>
          <a:prstGeom prst="rect">
            <a:avLst/>
          </a:prstGeom>
        </p:spPr>
      </p:pic>
      <p:sp>
        <p:nvSpPr>
          <p:cNvPr id="7" name="Rectangle 6"/>
          <p:cNvSpPr/>
          <p:nvPr/>
        </p:nvSpPr>
        <p:spPr>
          <a:xfrm>
            <a:off x="5715000" y="5943600"/>
            <a:ext cx="3352800" cy="830997"/>
          </a:xfrm>
          <a:prstGeom prst="rect">
            <a:avLst/>
          </a:prstGeom>
        </p:spPr>
        <p:txBody>
          <a:bodyPr wrap="square">
            <a:spAutoFit/>
          </a:bodyPr>
          <a:lstStyle/>
          <a:p>
            <a:r>
              <a:rPr lang="en-US" sz="1200" dirty="0" smtClean="0"/>
              <a:t>Roughly: https</a:t>
            </a:r>
            <a:r>
              <a:rPr lang="en-US" sz="1200" dirty="0"/>
              <a:t>://blogs.scientificamerican.com/doing-good-science/what-is-philosophy-of-science-and-should-scientists-care/</a:t>
            </a:r>
          </a:p>
        </p:txBody>
      </p:sp>
      <p:sp>
        <p:nvSpPr>
          <p:cNvPr id="2" name="Rectangle 1"/>
          <p:cNvSpPr/>
          <p:nvPr/>
        </p:nvSpPr>
        <p:spPr bwMode="auto">
          <a:xfrm>
            <a:off x="304800" y="3886200"/>
            <a:ext cx="8382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638800" y="5410199"/>
            <a:ext cx="3352800" cy="3569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971800" y="5717540"/>
            <a:ext cx="3352800" cy="3569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33995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p:txBody>
          <a:bodyPr/>
          <a:lstStyle/>
          <a:p>
            <a:r>
              <a:rPr lang="en-US" dirty="0" smtClean="0"/>
              <a:t>Three dimensions:</a:t>
            </a:r>
          </a:p>
          <a:p>
            <a:pPr>
              <a:buFont typeface="Arial" panose="020B0604020202020204" pitchFamily="34" charset="0"/>
              <a:buChar char="•"/>
            </a:pPr>
            <a:r>
              <a:rPr lang="en-US" b="1" u="sng" dirty="0" smtClean="0"/>
              <a:t>Metaphysically</a:t>
            </a:r>
            <a:r>
              <a:rPr lang="en-US" dirty="0" smtClean="0"/>
              <a:t>: commits </a:t>
            </a:r>
            <a:r>
              <a:rPr lang="en-US" dirty="0"/>
              <a:t>to the mind-independent existence of the world investigated by the sciences</a:t>
            </a:r>
            <a:r>
              <a:rPr lang="en-US" dirty="0" smtClean="0"/>
              <a:t>.</a:t>
            </a:r>
          </a:p>
          <a:p>
            <a:pPr>
              <a:buFont typeface="Arial" panose="020B0604020202020204" pitchFamily="34" charset="0"/>
              <a:buChar char="•"/>
            </a:pPr>
            <a:r>
              <a:rPr lang="en-US" b="1" u="sng" dirty="0" smtClean="0"/>
              <a:t>Semantically</a:t>
            </a:r>
            <a:r>
              <a:rPr lang="en-US" dirty="0" smtClean="0"/>
              <a:t>: commits </a:t>
            </a:r>
            <a:r>
              <a:rPr lang="en-US" dirty="0"/>
              <a:t>to a literal interpretation of scientific claims about the world. </a:t>
            </a:r>
            <a:r>
              <a:rPr lang="en-US" dirty="0" smtClean="0"/>
              <a:t>Claims </a:t>
            </a:r>
            <a:r>
              <a:rPr lang="en-US" dirty="0"/>
              <a:t>about scientific entities, processes, properties, and relations, whether they be observable or unobservable, should be construed literally as having truth values, whether true or false. </a:t>
            </a:r>
            <a:endParaRPr lang="en-US" dirty="0" smtClean="0"/>
          </a:p>
          <a:p>
            <a:pPr>
              <a:buFont typeface="Arial" panose="020B0604020202020204" pitchFamily="34" charset="0"/>
              <a:buChar char="•"/>
            </a:pPr>
            <a:r>
              <a:rPr lang="en-US" b="1" u="sng" dirty="0" smtClean="0"/>
              <a:t>Epistemologically</a:t>
            </a:r>
            <a:r>
              <a:rPr lang="en-US" dirty="0" smtClean="0"/>
              <a:t>: commits </a:t>
            </a:r>
            <a:r>
              <a:rPr lang="en-US" dirty="0"/>
              <a:t>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411548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smtClean="0"/>
              <a:t>Our </a:t>
            </a:r>
            <a:r>
              <a:rPr lang="en-US" sz="2800" dirty="0"/>
              <a:t>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2292017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‘Research’</a:t>
            </a:r>
            <a:endParaRPr lang="en-US" sz="9600" dirty="0"/>
          </a:p>
        </p:txBody>
      </p:sp>
      <p:sp>
        <p:nvSpPr>
          <p:cNvPr id="3" name="Subtitle 2"/>
          <p:cNvSpPr>
            <a:spLocks noGrp="1"/>
          </p:cNvSpPr>
          <p:nvPr>
            <p:ph type="subTitle" idx="1"/>
          </p:nvPr>
        </p:nvSpPr>
        <p:spPr/>
        <p:txBody>
          <a:bodyPr/>
          <a:lstStyle/>
          <a:p>
            <a:r>
              <a:rPr lang="en-US" dirty="0" smtClean="0"/>
              <a:t>What researchers do when realizing their roles as scientists</a:t>
            </a:r>
            <a:endParaRPr lang="en-US" dirty="0"/>
          </a:p>
        </p:txBody>
      </p:sp>
    </p:spTree>
    <p:extLst>
      <p:ext uri="{BB962C8B-B14F-4D97-AF65-F5344CB8AC3E}">
        <p14:creationId xmlns:p14="http://schemas.microsoft.com/office/powerpoint/2010/main" val="2611308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089779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its existence.</a:t>
            </a:r>
          </a:p>
          <a:p>
            <a:pPr lvl="1">
              <a:buFont typeface="Arial" panose="020B0604020202020204" pitchFamily="34" charset="0"/>
              <a:buChar char="•"/>
            </a:pPr>
            <a:r>
              <a:rPr lang="en-US" sz="2000" dirty="0" smtClean="0"/>
              <a:t>D2: There is something we come to know we didn’t know </a:t>
            </a:r>
            <a:r>
              <a:rPr lang="en-US" sz="2000" dirty="0" smtClean="0"/>
              <a:t>before.</a:t>
            </a:r>
            <a:endParaRPr lang="en-US" sz="2000" dirty="0" smtClean="0"/>
          </a:p>
        </p:txBody>
      </p:sp>
    </p:spTree>
    <p:extLst>
      <p:ext uri="{BB962C8B-B14F-4D97-AF65-F5344CB8AC3E}">
        <p14:creationId xmlns:p14="http://schemas.microsoft.com/office/powerpoint/2010/main" val="3851029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a:t>
            </a:r>
            <a:r>
              <a:rPr lang="en-US" sz="2000" dirty="0" smtClean="0"/>
              <a:t>before.</a:t>
            </a:r>
            <a:endParaRPr lang="en-US" sz="2000" dirty="0" smtClean="0"/>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a:t>
            </a:r>
          </a:p>
          <a:p>
            <a:pPr lvl="1">
              <a:buFont typeface="Arial" panose="020B0604020202020204" pitchFamily="34" charset="0"/>
              <a:buChar char="•"/>
            </a:pPr>
            <a:r>
              <a:rPr lang="en-US" sz="2000" dirty="0" smtClean="0"/>
              <a:t>F2: ‘I am currently teaching’</a:t>
            </a:r>
          </a:p>
          <a:p>
            <a:pPr lvl="1">
              <a:buFont typeface="Arial" panose="020B0604020202020204" pitchFamily="34" charset="0"/>
              <a:buChar char="•"/>
            </a:pPr>
            <a:r>
              <a:rPr lang="en-US" sz="2000" dirty="0" smtClean="0"/>
              <a:t>F3: 2 + 2 = 4</a:t>
            </a:r>
          </a:p>
        </p:txBody>
      </p:sp>
    </p:spTree>
    <p:extLst>
      <p:ext uri="{BB962C8B-B14F-4D97-AF65-F5344CB8AC3E}">
        <p14:creationId xmlns:p14="http://schemas.microsoft.com/office/powerpoint/2010/main" val="251811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a:t>
            </a:r>
            <a:r>
              <a:rPr lang="en-US" sz="2000" dirty="0" smtClean="0"/>
              <a:t>before.</a:t>
            </a:r>
            <a:endParaRPr lang="en-US" sz="2000" dirty="0" smtClean="0"/>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a:t>
            </a:r>
          </a:p>
          <a:p>
            <a:pPr lvl="1">
              <a:buFont typeface="Arial" panose="020B0604020202020204" pitchFamily="34" charset="0"/>
              <a:buChar char="•"/>
            </a:pPr>
            <a:r>
              <a:rPr lang="en-US" sz="2000" dirty="0" smtClean="0"/>
              <a:t>F2: ‘I am currently teaching’</a:t>
            </a:r>
          </a:p>
          <a:p>
            <a:pPr lvl="1">
              <a:buFont typeface="Arial" panose="020B0604020202020204" pitchFamily="34" charset="0"/>
              <a:buChar char="•"/>
            </a:pPr>
            <a:r>
              <a:rPr lang="en-US" sz="2000" dirty="0" smtClean="0"/>
              <a:t>F3: 2 + 2 = 4</a:t>
            </a:r>
          </a:p>
          <a:p>
            <a:pPr lvl="1">
              <a:buFont typeface="Arial" panose="020B0604020202020204" pitchFamily="34" charset="0"/>
              <a:buChar char="•"/>
            </a:pPr>
            <a:endParaRPr lang="en-US" sz="2000" dirty="0"/>
          </a:p>
          <a:p>
            <a:pPr lvl="1">
              <a:buFont typeface="Arial" panose="020B0604020202020204" pitchFamily="34" charset="0"/>
              <a:buChar char="•"/>
            </a:pPr>
            <a:r>
              <a:rPr lang="en-US" sz="3200" dirty="0" smtClean="0">
                <a:solidFill>
                  <a:srgbClr val="FFFF00"/>
                </a:solidFill>
              </a:rPr>
              <a:t>How do F1, F2, resp. F3, relate to D1, D2?</a:t>
            </a:r>
          </a:p>
        </p:txBody>
      </p:sp>
    </p:spTree>
    <p:extLst>
      <p:ext uri="{BB962C8B-B14F-4D97-AF65-F5344CB8AC3E}">
        <p14:creationId xmlns:p14="http://schemas.microsoft.com/office/powerpoint/2010/main" val="1804351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a:t>
            </a:r>
            <a:r>
              <a:rPr lang="en-US" sz="2000" dirty="0" smtClean="0"/>
              <a:t>before.</a:t>
            </a:r>
            <a:endParaRPr lang="en-US" sz="2000" dirty="0" smtClean="0"/>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    	</a:t>
            </a:r>
            <a:r>
              <a:rPr lang="en-US" sz="2000" dirty="0" smtClean="0">
                <a:sym typeface="Wingdings" panose="05000000000000000000" pitchFamily="2" charset="2"/>
              </a:rPr>
              <a:t> D1			</a:t>
            </a:r>
            <a:endParaRPr lang="en-US" sz="2000" baseline="30000" dirty="0" smtClean="0"/>
          </a:p>
          <a:p>
            <a:pPr lvl="1">
              <a:buFont typeface="Arial" panose="020B0604020202020204" pitchFamily="34" charset="0"/>
              <a:buChar char="•"/>
            </a:pPr>
            <a:r>
              <a:rPr lang="en-US" sz="2000" dirty="0" smtClean="0"/>
              <a:t>F2: ‘I am currently teaching’      	</a:t>
            </a:r>
            <a:r>
              <a:rPr lang="en-US" sz="2000" dirty="0" smtClean="0">
                <a:sym typeface="Wingdings" panose="05000000000000000000" pitchFamily="2" charset="2"/>
              </a:rPr>
              <a:t> D1 &amp; D2		</a:t>
            </a:r>
            <a:endParaRPr lang="en-US" sz="2000" dirty="0" smtClean="0"/>
          </a:p>
          <a:p>
            <a:pPr lvl="1">
              <a:buFont typeface="Arial" panose="020B0604020202020204" pitchFamily="34" charset="0"/>
              <a:buChar char="•"/>
            </a:pPr>
            <a:r>
              <a:rPr lang="en-US" sz="2000" dirty="0" smtClean="0"/>
              <a:t>F3: 2 + 2 = 4			</a:t>
            </a:r>
            <a:r>
              <a:rPr lang="en-US" sz="2000" dirty="0" smtClean="0">
                <a:sym typeface="Wingdings" panose="05000000000000000000" pitchFamily="2" charset="2"/>
              </a:rPr>
              <a:t> D2			</a:t>
            </a:r>
            <a:endParaRPr lang="en-US" sz="2000" dirty="0" smtClean="0"/>
          </a:p>
        </p:txBody>
      </p:sp>
    </p:spTree>
    <p:extLst>
      <p:ext uri="{BB962C8B-B14F-4D97-AF65-F5344CB8AC3E}">
        <p14:creationId xmlns:p14="http://schemas.microsoft.com/office/powerpoint/2010/main" val="1116941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a:t>
            </a:r>
            <a:r>
              <a:rPr lang="en-US" sz="2000" dirty="0" smtClean="0"/>
              <a:t>before.</a:t>
            </a:r>
            <a:endParaRPr lang="en-US" sz="2000" dirty="0" smtClean="0"/>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    	</a:t>
            </a:r>
            <a:r>
              <a:rPr lang="en-US" sz="2000" dirty="0" smtClean="0">
                <a:sym typeface="Wingdings" panose="05000000000000000000" pitchFamily="2" charset="2"/>
              </a:rPr>
              <a:t> D1			</a:t>
            </a:r>
            <a:endParaRPr lang="en-US" sz="2000" baseline="30000" dirty="0" smtClean="0"/>
          </a:p>
          <a:p>
            <a:pPr lvl="1">
              <a:buFont typeface="Arial" panose="020B0604020202020204" pitchFamily="34" charset="0"/>
              <a:buChar char="•"/>
            </a:pPr>
            <a:r>
              <a:rPr lang="en-US" sz="2000" dirty="0" smtClean="0"/>
              <a:t>F2: ‘I am currently teaching’      	</a:t>
            </a:r>
            <a:r>
              <a:rPr lang="en-US" sz="2000" dirty="0" smtClean="0">
                <a:sym typeface="Wingdings" panose="05000000000000000000" pitchFamily="2" charset="2"/>
              </a:rPr>
              <a:t> D1 &amp; D2		</a:t>
            </a:r>
            <a:endParaRPr lang="en-US" sz="2000" dirty="0" smtClean="0"/>
          </a:p>
          <a:p>
            <a:pPr lvl="1">
              <a:buFont typeface="Arial" panose="020B0604020202020204" pitchFamily="34" charset="0"/>
              <a:buChar char="•"/>
            </a:pPr>
            <a:r>
              <a:rPr lang="en-US" sz="2000" dirty="0" smtClean="0"/>
              <a:t>F3: 2 + 2 = 4			</a:t>
            </a:r>
            <a:r>
              <a:rPr lang="en-US" sz="2000" dirty="0" smtClean="0">
                <a:sym typeface="Wingdings" panose="05000000000000000000" pitchFamily="2" charset="2"/>
              </a:rPr>
              <a:t> D2			</a:t>
            </a:r>
          </a:p>
          <a:p>
            <a:pPr lvl="1">
              <a:buFont typeface="Arial" panose="020B0604020202020204" pitchFamily="34" charset="0"/>
              <a:buChar char="•"/>
            </a:pPr>
            <a:endParaRPr lang="en-US" sz="2000" dirty="0">
              <a:sym typeface="Wingdings" panose="05000000000000000000" pitchFamily="2" charset="2"/>
            </a:endParaRPr>
          </a:p>
          <a:p>
            <a:pPr lvl="1">
              <a:buFont typeface="Arial" panose="020B0604020202020204" pitchFamily="34" charset="0"/>
              <a:buChar char="•"/>
            </a:pPr>
            <a:endParaRPr lang="en-US" sz="2000" dirty="0" smtClean="0">
              <a:sym typeface="Wingdings" panose="05000000000000000000" pitchFamily="2" charset="2"/>
            </a:endParaRPr>
          </a:p>
          <a:p>
            <a:pPr marL="457200" lvl="1" indent="0">
              <a:buNone/>
            </a:pPr>
            <a:r>
              <a:rPr lang="en-US" sz="2800" dirty="0">
                <a:solidFill>
                  <a:srgbClr val="FFFF00"/>
                </a:solidFill>
              </a:rPr>
              <a:t>How do F1, F2, resp. F3, relate to </a:t>
            </a:r>
            <a:r>
              <a:rPr lang="en-US" sz="2800" dirty="0" smtClean="0">
                <a:solidFill>
                  <a:srgbClr val="FFFF00"/>
                </a:solidFill>
              </a:rPr>
              <a:t>L1-, L2, L3?</a:t>
            </a:r>
            <a:endParaRPr lang="en-US" sz="2800" dirty="0">
              <a:solidFill>
                <a:srgbClr val="FFFF00"/>
              </a:solidFill>
            </a:endParaRPr>
          </a:p>
          <a:p>
            <a:pPr marL="457200" lvl="1" indent="0">
              <a:buNone/>
            </a:pPr>
            <a:endParaRPr lang="en-US" sz="2000" dirty="0" smtClean="0"/>
          </a:p>
        </p:txBody>
      </p:sp>
    </p:spTree>
    <p:extLst>
      <p:ext uri="{BB962C8B-B14F-4D97-AF65-F5344CB8AC3E}">
        <p14:creationId xmlns:p14="http://schemas.microsoft.com/office/powerpoint/2010/main" val="2698335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a:t>
            </a:r>
            <a:r>
              <a:rPr lang="en-US" sz="2000" dirty="0" smtClean="0"/>
              <a:t>before.</a:t>
            </a:r>
            <a:endParaRPr lang="en-US" sz="2000" dirty="0" smtClean="0"/>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    	</a:t>
            </a:r>
            <a:r>
              <a:rPr lang="en-US" sz="2000" dirty="0" smtClean="0">
                <a:sym typeface="Wingdings" panose="05000000000000000000" pitchFamily="2" charset="2"/>
              </a:rPr>
              <a:t> D1			L1</a:t>
            </a:r>
            <a:r>
              <a:rPr lang="en-US" sz="2000" baseline="30000" dirty="0" smtClean="0">
                <a:sym typeface="Wingdings" panose="05000000000000000000" pitchFamily="2" charset="2"/>
              </a:rPr>
              <a:t>-</a:t>
            </a:r>
            <a:endParaRPr lang="en-US" sz="2000" baseline="30000" dirty="0" smtClean="0"/>
          </a:p>
          <a:p>
            <a:pPr lvl="1">
              <a:buFont typeface="Arial" panose="020B0604020202020204" pitchFamily="34" charset="0"/>
              <a:buChar char="•"/>
            </a:pPr>
            <a:r>
              <a:rPr lang="en-US" sz="2000" dirty="0" smtClean="0"/>
              <a:t>F2: ‘I am currently teaching’      	</a:t>
            </a:r>
            <a:r>
              <a:rPr lang="en-US" sz="2000" dirty="0" smtClean="0">
                <a:sym typeface="Wingdings" panose="05000000000000000000" pitchFamily="2" charset="2"/>
              </a:rPr>
              <a:t> D1 &amp; D2		L3 / L1</a:t>
            </a:r>
            <a:r>
              <a:rPr lang="en-US" sz="2000" baseline="30000" dirty="0" smtClean="0">
                <a:sym typeface="Wingdings" panose="05000000000000000000" pitchFamily="2" charset="2"/>
              </a:rPr>
              <a:t>-</a:t>
            </a:r>
            <a:endParaRPr lang="en-US" sz="2000" dirty="0" smtClean="0"/>
          </a:p>
          <a:p>
            <a:pPr lvl="1">
              <a:buFont typeface="Arial" panose="020B0604020202020204" pitchFamily="34" charset="0"/>
              <a:buChar char="•"/>
            </a:pPr>
            <a:r>
              <a:rPr lang="en-US" sz="2000" dirty="0" smtClean="0"/>
              <a:t>F3: 2 + 2 = 4			</a:t>
            </a:r>
            <a:r>
              <a:rPr lang="en-US" sz="2000" dirty="0" smtClean="0">
                <a:sym typeface="Wingdings" panose="05000000000000000000" pitchFamily="2" charset="2"/>
              </a:rPr>
              <a:t> D2			L3 </a:t>
            </a:r>
            <a:r>
              <a:rPr lang="en-US" sz="2000" dirty="0">
                <a:sym typeface="Wingdings" panose="05000000000000000000" pitchFamily="2" charset="2"/>
              </a:rPr>
              <a:t>(/ </a:t>
            </a:r>
            <a:r>
              <a:rPr lang="en-US" sz="2000" dirty="0" smtClean="0">
                <a:sym typeface="Wingdings" panose="05000000000000000000" pitchFamily="2" charset="2"/>
              </a:rPr>
              <a:t>L1</a:t>
            </a:r>
            <a:r>
              <a:rPr lang="en-US" sz="2000" baseline="30000" dirty="0" smtClean="0">
                <a:sym typeface="Wingdings" panose="05000000000000000000" pitchFamily="2" charset="2"/>
              </a:rPr>
              <a:t>-</a:t>
            </a:r>
            <a:r>
              <a:rPr lang="en-US" sz="2000" dirty="0" smtClean="0">
                <a:sym typeface="Wingdings" panose="05000000000000000000" pitchFamily="2" charset="2"/>
              </a:rPr>
              <a:t>?)</a:t>
            </a:r>
            <a:endParaRPr lang="en-US" sz="2000" dirty="0" smtClean="0"/>
          </a:p>
        </p:txBody>
      </p:sp>
    </p:spTree>
    <p:extLst>
      <p:ext uri="{BB962C8B-B14F-4D97-AF65-F5344CB8AC3E}">
        <p14:creationId xmlns:p14="http://schemas.microsoft.com/office/powerpoint/2010/main" val="130626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a:t>
            </a:r>
            <a:r>
              <a:rPr lang="en-US" sz="2200" dirty="0" smtClean="0">
                <a:solidFill>
                  <a:srgbClr val="FFFF00"/>
                </a:solidFill>
              </a:rPr>
              <a:t>understand</a:t>
            </a:r>
            <a:r>
              <a:rPr lang="en-US" sz="2200" dirty="0" smtClean="0"/>
              <a:t>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a:t>
            </a:r>
            <a:r>
              <a:rPr lang="en-US" sz="2200" dirty="0">
                <a:solidFill>
                  <a:srgbClr val="FFFF00"/>
                </a:solidFill>
              </a:rPr>
              <a:t>claims</a:t>
            </a:r>
            <a:r>
              <a:rPr lang="en-US" sz="2200" dirty="0"/>
              <a:t> made about science, and </a:t>
            </a:r>
            <a:r>
              <a:rPr lang="en-US" sz="2200" dirty="0" smtClean="0"/>
              <a:t>should help </a:t>
            </a:r>
            <a:r>
              <a:rPr lang="en-US" sz="2200" dirty="0"/>
              <a:t>us make informed </a:t>
            </a:r>
            <a:r>
              <a:rPr lang="en-US" sz="2200" dirty="0">
                <a:solidFill>
                  <a:srgbClr val="FFFF00"/>
                </a:solidFill>
              </a:rPr>
              <a:t>judgments</a:t>
            </a:r>
            <a:r>
              <a:rPr lang="en-US" sz="2200" dirty="0"/>
              <a:t>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9126134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a:t>
            </a:r>
            <a:r>
              <a:rPr lang="en-US" sz="2000" dirty="0" smtClean="0"/>
              <a:t>before.</a:t>
            </a:r>
            <a:endParaRPr lang="en-US" sz="2000" dirty="0" smtClean="0"/>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a:t>F1: I am currently teaching    	</a:t>
            </a:r>
            <a:r>
              <a:rPr lang="en-US" sz="2000" dirty="0">
                <a:sym typeface="Wingdings" panose="05000000000000000000" pitchFamily="2" charset="2"/>
              </a:rPr>
              <a:t> D1			</a:t>
            </a:r>
            <a:r>
              <a:rPr lang="en-US" sz="2000" dirty="0" smtClean="0">
                <a:sym typeface="Wingdings" panose="05000000000000000000" pitchFamily="2" charset="2"/>
              </a:rPr>
              <a:t>L1</a:t>
            </a:r>
            <a:r>
              <a:rPr lang="en-US" sz="2000" baseline="30000" dirty="0">
                <a:sym typeface="Wingdings" panose="05000000000000000000" pitchFamily="2" charset="2"/>
              </a:rPr>
              <a:t>-</a:t>
            </a:r>
            <a:endParaRPr lang="en-US" sz="2000" dirty="0"/>
          </a:p>
          <a:p>
            <a:pPr lvl="1">
              <a:buFont typeface="Arial" panose="020B0604020202020204" pitchFamily="34" charset="0"/>
              <a:buChar char="•"/>
            </a:pPr>
            <a:r>
              <a:rPr lang="en-US" sz="2000" dirty="0"/>
              <a:t>F2: ‘I am currently teaching’      	</a:t>
            </a:r>
            <a:r>
              <a:rPr lang="en-US" sz="2000" dirty="0">
                <a:sym typeface="Wingdings" panose="05000000000000000000" pitchFamily="2" charset="2"/>
              </a:rPr>
              <a:t> D1 &amp; D2		</a:t>
            </a:r>
            <a:r>
              <a:rPr lang="en-US" sz="2000" dirty="0" smtClean="0">
                <a:sym typeface="Wingdings" panose="05000000000000000000" pitchFamily="2" charset="2"/>
              </a:rPr>
              <a:t>L3 / L1</a:t>
            </a:r>
            <a:r>
              <a:rPr lang="en-US" sz="2000" baseline="30000" dirty="0" smtClean="0">
                <a:sym typeface="Wingdings" panose="05000000000000000000" pitchFamily="2" charset="2"/>
              </a:rPr>
              <a:t>-</a:t>
            </a:r>
            <a:endParaRPr lang="en-US" sz="2000" dirty="0"/>
          </a:p>
          <a:p>
            <a:pPr lvl="1">
              <a:buFont typeface="Arial" panose="020B0604020202020204" pitchFamily="34" charset="0"/>
              <a:buChar char="•"/>
            </a:pPr>
            <a:r>
              <a:rPr lang="en-US" sz="2000" dirty="0"/>
              <a:t>F3: 2 + 2 = 4			</a:t>
            </a:r>
            <a:r>
              <a:rPr lang="en-US" sz="2000" dirty="0">
                <a:sym typeface="Wingdings" panose="05000000000000000000" pitchFamily="2" charset="2"/>
              </a:rPr>
              <a:t> D2			L3 (/ L1</a:t>
            </a:r>
            <a:r>
              <a:rPr lang="en-US" sz="2000" baseline="30000" dirty="0">
                <a:sym typeface="Wingdings" panose="05000000000000000000" pitchFamily="2" charset="2"/>
              </a:rPr>
              <a:t>-</a:t>
            </a:r>
            <a:r>
              <a:rPr lang="en-US" sz="2000" dirty="0">
                <a:sym typeface="Wingdings" panose="05000000000000000000" pitchFamily="2" charset="2"/>
              </a:rPr>
              <a:t>?)</a:t>
            </a:r>
            <a:endParaRPr lang="en-US" sz="2000" dirty="0"/>
          </a:p>
          <a:p>
            <a:pPr>
              <a:buFont typeface="Arial" panose="020B0604020202020204" pitchFamily="34" charset="0"/>
              <a:buChar char="•"/>
            </a:pPr>
            <a:r>
              <a:rPr lang="en-US" sz="2000" dirty="0" smtClean="0">
                <a:solidFill>
                  <a:srgbClr val="FFFF00"/>
                </a:solidFill>
              </a:rPr>
              <a:t>Interpretation</a:t>
            </a:r>
            <a:r>
              <a:rPr lang="en-US" sz="2000" dirty="0" smtClean="0"/>
              <a:t>:</a:t>
            </a:r>
          </a:p>
          <a:p>
            <a:pPr lvl="1">
              <a:buFont typeface="Arial" panose="020B0604020202020204" pitchFamily="34" charset="0"/>
              <a:buChar char="•"/>
            </a:pPr>
            <a:r>
              <a:rPr lang="en-US" sz="2000" dirty="0" smtClean="0"/>
              <a:t>F1 is truth-maker for F2 when F2 is uttered when F1 is happening</a:t>
            </a:r>
          </a:p>
          <a:p>
            <a:pPr lvl="1">
              <a:buFont typeface="Arial" panose="020B0604020202020204" pitchFamily="34" charset="0"/>
              <a:buChar char="•"/>
            </a:pPr>
            <a:r>
              <a:rPr lang="en-US" sz="2000" dirty="0" smtClean="0"/>
              <a:t>F1 is truth-maker for ‘I was teaching’ when uttered after F1 ceased to be the case.</a:t>
            </a:r>
          </a:p>
          <a:p>
            <a:pPr lvl="1">
              <a:buFont typeface="Arial" panose="020B0604020202020204" pitchFamily="34" charset="0"/>
              <a:buChar char="•"/>
            </a:pPr>
            <a:r>
              <a:rPr lang="en-US" sz="2000" dirty="0" smtClean="0"/>
              <a:t>What is the truth-maker for F3?</a:t>
            </a:r>
            <a:endParaRPr lang="en-US" sz="2000" dirty="0"/>
          </a:p>
        </p:txBody>
      </p:sp>
    </p:spTree>
    <p:extLst>
      <p:ext uri="{BB962C8B-B14F-4D97-AF65-F5344CB8AC3E}">
        <p14:creationId xmlns:p14="http://schemas.microsoft.com/office/powerpoint/2010/main" val="28231349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‘Logic’</a:t>
            </a:r>
            <a:endParaRPr lang="en-US" sz="9600" dirty="0"/>
          </a:p>
        </p:txBody>
      </p:sp>
      <p:sp>
        <p:nvSpPr>
          <p:cNvPr id="3" name="Subtitle 2"/>
          <p:cNvSpPr>
            <a:spLocks noGrp="1"/>
          </p:cNvSpPr>
          <p:nvPr>
            <p:ph type="subTitle" idx="1"/>
          </p:nvPr>
        </p:nvSpPr>
        <p:spPr/>
        <p:txBody>
          <a:bodyPr/>
          <a:lstStyle/>
          <a:p>
            <a:r>
              <a:rPr lang="en-US" dirty="0" smtClean="0"/>
              <a:t>helps scientists to build arguments for the correctness of their conclusions</a:t>
            </a:r>
            <a:endParaRPr lang="en-US" dirty="0"/>
          </a:p>
        </p:txBody>
      </p:sp>
    </p:spTree>
    <p:extLst>
      <p:ext uri="{BB962C8B-B14F-4D97-AF65-F5344CB8AC3E}">
        <p14:creationId xmlns:p14="http://schemas.microsoft.com/office/powerpoint/2010/main" val="42014618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Logic</a:t>
            </a:r>
            <a:endParaRPr lang="en-US" dirty="0"/>
          </a:p>
        </p:txBody>
      </p:sp>
      <p:sp>
        <p:nvSpPr>
          <p:cNvPr id="3" name="Content Placeholder 2"/>
          <p:cNvSpPr>
            <a:spLocks noGrp="1"/>
          </p:cNvSpPr>
          <p:nvPr>
            <p:ph idx="1"/>
          </p:nvPr>
        </p:nvSpPr>
        <p:spPr/>
        <p:txBody>
          <a:bodyPr/>
          <a:lstStyle/>
          <a:p>
            <a:pPr marL="914400" indent="-914400"/>
            <a:r>
              <a:rPr lang="en-US" dirty="0"/>
              <a:t>(</a:t>
            </a:r>
            <a:r>
              <a:rPr lang="en-US" dirty="0" smtClean="0"/>
              <a:t>L1)	The </a:t>
            </a:r>
            <a:r>
              <a:rPr lang="en-US" dirty="0"/>
              <a:t>study of artificial formal </a:t>
            </a:r>
            <a:r>
              <a:rPr lang="en-US" dirty="0" smtClean="0"/>
              <a:t>languages; </a:t>
            </a:r>
          </a:p>
          <a:p>
            <a:pPr marL="914400" indent="-914400"/>
            <a:r>
              <a:rPr lang="en-US" dirty="0" smtClean="0"/>
              <a:t>	  </a:t>
            </a:r>
            <a:r>
              <a:rPr lang="en-US" sz="1800" dirty="0" smtClean="0">
                <a:sym typeface="Wingdings" panose="05000000000000000000" pitchFamily="2" charset="2"/>
              </a:rPr>
              <a:t> e.g. properties of predicate logic studied in model theory.</a:t>
            </a:r>
            <a:endParaRPr lang="en-US" sz="1800" dirty="0"/>
          </a:p>
          <a:p>
            <a:pPr marL="914400" indent="-914400"/>
            <a:r>
              <a:rPr lang="en-US" dirty="0"/>
              <a:t>(</a:t>
            </a:r>
            <a:r>
              <a:rPr lang="en-US" dirty="0" smtClean="0"/>
              <a:t>L2)	The </a:t>
            </a:r>
            <a:r>
              <a:rPr lang="en-US" dirty="0"/>
              <a:t>study of formally valid inferences and logical </a:t>
            </a:r>
            <a:r>
              <a:rPr lang="en-US" dirty="0" smtClean="0"/>
              <a:t>consequence;</a:t>
            </a:r>
          </a:p>
          <a:p>
            <a:pPr marL="914400" indent="-914400"/>
            <a:r>
              <a:rPr lang="en-US" dirty="0"/>
              <a:t>	  </a:t>
            </a:r>
            <a:r>
              <a:rPr lang="en-US" sz="2000" dirty="0">
                <a:sym typeface="Wingdings" panose="05000000000000000000" pitchFamily="2" charset="2"/>
              </a:rPr>
              <a:t> e.g. </a:t>
            </a:r>
            <a:r>
              <a:rPr lang="en-US" sz="2000" dirty="0" smtClean="0">
                <a:sym typeface="Wingdings" panose="05000000000000000000" pitchFamily="2" charset="2"/>
              </a:rPr>
              <a:t>IF A then B: </a:t>
            </a:r>
          </a:p>
          <a:p>
            <a:pPr marL="914400" indent="-914400"/>
            <a:r>
              <a:rPr lang="en-US" sz="2000" dirty="0">
                <a:sym typeface="Wingdings" panose="05000000000000000000" pitchFamily="2" charset="2"/>
              </a:rPr>
              <a:t>	</a:t>
            </a:r>
            <a:r>
              <a:rPr lang="en-US" sz="2000" dirty="0" smtClean="0">
                <a:sym typeface="Wingdings" panose="05000000000000000000" pitchFamily="2" charset="2"/>
              </a:rPr>
              <a:t>		A, therefor: B</a:t>
            </a:r>
            <a:endParaRPr lang="en-US" sz="2000" dirty="0"/>
          </a:p>
          <a:p>
            <a:pPr marL="914400" indent="-914400"/>
            <a:r>
              <a:rPr lang="en-US" dirty="0" smtClean="0"/>
              <a:t>			</a:t>
            </a:r>
            <a:r>
              <a:rPr lang="en-US" sz="2000" dirty="0" smtClean="0"/>
              <a:t>not B, therefor: not A</a:t>
            </a:r>
          </a:p>
          <a:p>
            <a:pPr marL="914400" indent="-914400"/>
            <a:r>
              <a:rPr lang="en-US" dirty="0" smtClean="0"/>
              <a:t>(L3)	The </a:t>
            </a:r>
            <a:r>
              <a:rPr lang="en-US" dirty="0"/>
              <a:t>study of logical </a:t>
            </a:r>
            <a:r>
              <a:rPr lang="en-US" dirty="0" smtClean="0"/>
              <a:t>truths;</a:t>
            </a:r>
          </a:p>
          <a:p>
            <a:pPr marL="914400" indent="-914400"/>
            <a:r>
              <a:rPr lang="en-US" sz="2000" dirty="0" smtClean="0"/>
              <a:t>	the </a:t>
            </a:r>
            <a:r>
              <a:rPr lang="en-US" sz="2000" dirty="0"/>
              <a:t>most general truths, ones that are contained in any other body of truths that any other science aims to </a:t>
            </a:r>
            <a:r>
              <a:rPr lang="en-US" sz="2000" dirty="0" smtClean="0"/>
              <a:t>describe.</a:t>
            </a:r>
            <a:endParaRPr lang="en-US" sz="2000" dirty="0"/>
          </a:p>
          <a:p>
            <a:pPr marL="914400" indent="-914400"/>
            <a:r>
              <a:rPr lang="en-US" dirty="0"/>
              <a:t>(</a:t>
            </a:r>
            <a:r>
              <a:rPr lang="en-US" dirty="0" smtClean="0"/>
              <a:t>L4)	The </a:t>
            </a:r>
            <a:r>
              <a:rPr lang="en-US" dirty="0"/>
              <a:t>study of the general features, or form, of </a:t>
            </a:r>
            <a:r>
              <a:rPr lang="en-US" dirty="0" smtClean="0"/>
              <a:t>judgements (Kant).</a:t>
            </a:r>
            <a:endParaRPr lang="en-US" dirty="0"/>
          </a:p>
          <a:p>
            <a:endParaRPr lang="en-US" dirty="0"/>
          </a:p>
        </p:txBody>
      </p:sp>
    </p:spTree>
    <p:extLst>
      <p:ext uri="{BB962C8B-B14F-4D97-AF65-F5344CB8AC3E}">
        <p14:creationId xmlns:p14="http://schemas.microsoft.com/office/powerpoint/2010/main" val="133406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u="sng" dirty="0"/>
              <a:t>deductive argument</a:t>
            </a:r>
            <a:r>
              <a:rPr lang="en-US" dirty="0"/>
              <a:t> is an argument that is intended by the arguer to be (deductively) valid, that is, to provide a guarantee of the truth of the conclusion provided that the argument's premises (assumptions) are true</a:t>
            </a:r>
            <a:r>
              <a:rPr lang="en-US" dirty="0" smtClean="0"/>
              <a:t>.</a:t>
            </a:r>
          </a:p>
          <a:p>
            <a:pPr marL="0" indent="0"/>
            <a:endParaRPr lang="en-US" dirty="0" smtClean="0"/>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Tree>
    <p:extLst>
      <p:ext uri="{BB962C8B-B14F-4D97-AF65-F5344CB8AC3E}">
        <p14:creationId xmlns:p14="http://schemas.microsoft.com/office/powerpoint/2010/main" val="3988759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and sound (deductive) arguments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a:buFont typeface="Arial" panose="020B0604020202020204" pitchFamily="34" charset="0"/>
              <a:buChar char="•"/>
            </a:pPr>
            <a:r>
              <a:rPr lang="en-US" b="1" u="sng" dirty="0"/>
              <a:t>A deductive argument is </a:t>
            </a:r>
            <a:r>
              <a:rPr lang="en-US" b="1" i="1" u="sng" dirty="0"/>
              <a:t>sound</a:t>
            </a:r>
            <a:r>
              <a:rPr lang="en-US" b="1" u="sng" dirty="0"/>
              <a:t> if and only if </a:t>
            </a:r>
            <a:r>
              <a:rPr lang="en-US" dirty="0"/>
              <a:t>it is both valid, and all of its premises are actually true. Otherwise, a deductive argument is unsound.</a:t>
            </a:r>
          </a:p>
          <a:p>
            <a:pPr>
              <a:buFont typeface="Arial" panose="020B0604020202020204" pitchFamily="34" charset="0"/>
              <a:buChar char="•"/>
            </a:pPr>
            <a:endParaRPr lang="en-US" dirty="0"/>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Tree>
    <p:extLst>
      <p:ext uri="{BB962C8B-B14F-4D97-AF65-F5344CB8AC3E}">
        <p14:creationId xmlns:p14="http://schemas.microsoft.com/office/powerpoint/2010/main" val="4041821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marL="0" indent="0"/>
            <a:r>
              <a:rPr lang="en-US" dirty="0" smtClean="0">
                <a:solidFill>
                  <a:srgbClr val="FFFF00"/>
                </a:solidFill>
              </a:rPr>
              <a:t>Patients, when sick, always consult a doctor and follow the advice given.</a:t>
            </a:r>
          </a:p>
          <a:p>
            <a:pPr marL="0" indent="0"/>
            <a:r>
              <a:rPr lang="en-US" dirty="0" smtClean="0">
                <a:solidFill>
                  <a:srgbClr val="FFFF00"/>
                </a:solidFill>
              </a:rPr>
              <a:t>Doctors’ advices are always such that when they are followed, patients get better.</a:t>
            </a:r>
          </a:p>
          <a:p>
            <a:pPr marL="0" indent="0"/>
            <a:r>
              <a:rPr lang="en-US" dirty="0" smtClean="0">
                <a:solidFill>
                  <a:srgbClr val="FFFF00"/>
                </a:solidFill>
              </a:rPr>
              <a:t>Therefore, patients always get better when sick.</a:t>
            </a:r>
            <a:endParaRPr lang="en-US" dirty="0">
              <a:solidFill>
                <a:srgbClr val="FFFF00"/>
              </a:solidFill>
            </a:endParaRPr>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Tree>
    <p:extLst>
      <p:ext uri="{BB962C8B-B14F-4D97-AF65-F5344CB8AC3E}">
        <p14:creationId xmlns:p14="http://schemas.microsoft.com/office/powerpoint/2010/main" val="2387164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A </a:t>
            </a:r>
            <a:r>
              <a:rPr lang="en-US" b="1" u="sng" dirty="0"/>
              <a:t>deductive argument is </a:t>
            </a:r>
            <a:r>
              <a:rPr lang="en-US" b="1" i="1" u="sng" dirty="0"/>
              <a:t>sound</a:t>
            </a:r>
            <a:r>
              <a:rPr lang="en-US" b="1" u="sng" dirty="0"/>
              <a:t> if and only if </a:t>
            </a:r>
            <a:r>
              <a:rPr lang="en-US" dirty="0"/>
              <a:t>it is both valid, and all of its premises are actually true. Otherwise, a deductive argument is unsound</a:t>
            </a:r>
            <a:r>
              <a:rPr lang="en-US" dirty="0" smtClean="0"/>
              <a:t>.</a:t>
            </a:r>
          </a:p>
          <a:p>
            <a:pPr>
              <a:buFont typeface="Arial" panose="020B0604020202020204" pitchFamily="34" charset="0"/>
              <a:buChar char="•"/>
            </a:pPr>
            <a:endParaRPr lang="en-US" dirty="0"/>
          </a:p>
          <a:p>
            <a:pPr marL="0" indent="0"/>
            <a:r>
              <a:rPr lang="en-US" dirty="0" smtClean="0">
                <a:solidFill>
                  <a:srgbClr val="FFFF00"/>
                </a:solidFill>
              </a:rPr>
              <a:t>If I get stuck in a traffic jam, I come home late.</a:t>
            </a:r>
          </a:p>
          <a:p>
            <a:pPr marL="0" indent="0"/>
            <a:r>
              <a:rPr lang="en-US" dirty="0" smtClean="0">
                <a:solidFill>
                  <a:srgbClr val="FFFF00"/>
                </a:solidFill>
              </a:rPr>
              <a:t>If I come home late, I eat late.</a:t>
            </a:r>
          </a:p>
          <a:p>
            <a:pPr marL="0" indent="0"/>
            <a:r>
              <a:rPr lang="en-US" dirty="0" smtClean="0">
                <a:solidFill>
                  <a:srgbClr val="FFFF00"/>
                </a:solidFill>
              </a:rPr>
              <a:t>If I eat late, I eat.</a:t>
            </a:r>
          </a:p>
          <a:p>
            <a:pPr marL="0" indent="0"/>
            <a:r>
              <a:rPr lang="en-US" dirty="0" smtClean="0">
                <a:solidFill>
                  <a:srgbClr val="FFFF00"/>
                </a:solidFill>
              </a:rPr>
              <a:t>Yesterday, I got stuck in a traffic jam.</a:t>
            </a:r>
          </a:p>
          <a:p>
            <a:pPr marL="0" indent="0"/>
            <a:r>
              <a:rPr lang="en-US" dirty="0" smtClean="0">
                <a:solidFill>
                  <a:srgbClr val="FFFF00"/>
                </a:solidFill>
              </a:rPr>
              <a:t>Therefore, I ate yesterday.</a:t>
            </a:r>
          </a:p>
          <a:p>
            <a:pPr marL="0" indent="0"/>
            <a:endParaRPr lang="en-US" dirty="0" smtClean="0">
              <a:solidFill>
                <a:srgbClr val="FFFF00"/>
              </a:solidFill>
            </a:endParaRPr>
          </a:p>
          <a:p>
            <a:pPr>
              <a:buFont typeface="Arial" panose="020B0604020202020204" pitchFamily="34" charset="0"/>
              <a:buChar char="•"/>
            </a:pPr>
            <a:r>
              <a:rPr lang="en-US" dirty="0" smtClean="0">
                <a:solidFill>
                  <a:srgbClr val="FFC000"/>
                </a:solidFill>
              </a:rPr>
              <a:t>If I ate yesterday, was that because I was in a traffic jam?</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13075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A </a:t>
            </a:r>
            <a:r>
              <a:rPr lang="en-US" b="1" u="sng" dirty="0">
                <a:solidFill>
                  <a:srgbClr val="0070C0"/>
                </a:solidFill>
              </a:rPr>
              <a:t>deductive argument</a:t>
            </a:r>
            <a:r>
              <a:rPr lang="en-US" dirty="0">
                <a:solidFill>
                  <a:srgbClr val="0070C0"/>
                </a:solidFill>
              </a:rPr>
              <a:t> is an argument that is intended by the arguer to be (deductively) valid, that is, to provide a guarantee of the truth of the conclusion provided that the argument's premises (assumptions) are true</a:t>
            </a:r>
            <a:r>
              <a:rPr lang="en-US" dirty="0" smtClean="0">
                <a:solidFill>
                  <a:srgbClr val="0070C0"/>
                </a:solidFill>
              </a:rPr>
              <a:t>.</a:t>
            </a:r>
          </a:p>
          <a:p>
            <a:pPr marL="0" indent="0"/>
            <a:endParaRPr lang="en-US" dirty="0" smtClean="0"/>
          </a:p>
          <a:p>
            <a:pPr>
              <a:buFont typeface="Arial" panose="020B0604020202020204" pitchFamily="34" charset="0"/>
              <a:buChar char="•"/>
            </a:pPr>
            <a:r>
              <a:rPr lang="en-US" dirty="0"/>
              <a:t>An </a:t>
            </a:r>
            <a:r>
              <a:rPr lang="en-US" b="1" u="sng" dirty="0"/>
              <a:t>inductive argument</a:t>
            </a:r>
            <a:r>
              <a:rPr lang="en-US" dirty="0"/>
              <a:t> is an argument that is intended by the arguer merely to establish or increase the probability of its conclusion. In an inductive argument, the premises are intended only to be so strong that, if they were true, then it would be unlikely that the conclusion is false. </a:t>
            </a:r>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Tree>
    <p:extLst>
      <p:ext uri="{BB962C8B-B14F-4D97-AF65-F5344CB8AC3E}">
        <p14:creationId xmlns:p14="http://schemas.microsoft.com/office/powerpoint/2010/main" val="2049596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‘The Scientific Method’</a:t>
            </a:r>
            <a:endParaRPr lang="en-US" sz="5400" dirty="0"/>
          </a:p>
        </p:txBody>
      </p:sp>
      <p:sp>
        <p:nvSpPr>
          <p:cNvPr id="3" name="Subtitle 2"/>
          <p:cNvSpPr>
            <a:spLocks noGrp="1"/>
          </p:cNvSpPr>
          <p:nvPr>
            <p:ph type="subTitle" idx="1"/>
          </p:nvPr>
        </p:nvSpPr>
        <p:spPr/>
        <p:txBody>
          <a:bodyPr/>
          <a:lstStyle/>
          <a:p>
            <a:r>
              <a:rPr lang="en-US" dirty="0" smtClean="0"/>
              <a:t>A name for a quite generally accepted scientific method</a:t>
            </a:r>
            <a:endParaRPr lang="en-US" dirty="0"/>
          </a:p>
        </p:txBody>
      </p:sp>
    </p:spTree>
    <p:extLst>
      <p:ext uri="{BB962C8B-B14F-4D97-AF65-F5344CB8AC3E}">
        <p14:creationId xmlns:p14="http://schemas.microsoft.com/office/powerpoint/2010/main" val="10886827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a:t>
            </a:r>
            <a:r>
              <a:rPr lang="en-US" dirty="0"/>
              <a:t>M</a:t>
            </a:r>
            <a:r>
              <a:rPr lang="en-US" dirty="0" smtClean="0"/>
              <a:t>ethod</a:t>
            </a:r>
            <a:endParaRPr lang="en-US" dirty="0"/>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a:t>
            </a:r>
            <a:r>
              <a:rPr lang="en-US" sz="2800" dirty="0" smtClean="0"/>
              <a:t>involving:</a:t>
            </a:r>
          </a:p>
          <a:p>
            <a:pPr lvl="1">
              <a:buFont typeface="Arial" panose="020B0604020202020204" pitchFamily="34" charset="0"/>
              <a:buChar char="•"/>
            </a:pPr>
            <a:r>
              <a:rPr lang="en-US" sz="2800" dirty="0" smtClean="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smtClean="0"/>
              <a:t>,</a:t>
            </a:r>
          </a:p>
          <a:p>
            <a:pPr lvl="1">
              <a:buFont typeface="Arial" panose="020B0604020202020204" pitchFamily="34" charset="0"/>
              <a:buChar char="•"/>
            </a:pPr>
            <a:r>
              <a:rPr lang="en-US" sz="2800" dirty="0" smtClean="0"/>
              <a:t>the </a:t>
            </a:r>
            <a:r>
              <a:rPr lang="en-US" sz="2800" dirty="0"/>
              <a:t>collection of </a:t>
            </a:r>
            <a:r>
              <a:rPr lang="en-US" sz="2800" dirty="0">
                <a:solidFill>
                  <a:srgbClr val="1FE115"/>
                </a:solidFill>
              </a:rPr>
              <a:t>data</a:t>
            </a:r>
            <a:r>
              <a:rPr lang="en-US" sz="2800" dirty="0"/>
              <a:t> through observation and experiment, and </a:t>
            </a:r>
            <a:endParaRPr lang="en-US" sz="2800" dirty="0" smtClean="0"/>
          </a:p>
          <a:p>
            <a:pPr lvl="1">
              <a:buFont typeface="Arial" panose="020B0604020202020204" pitchFamily="34" charset="0"/>
              <a:buChar char="•"/>
            </a:pPr>
            <a:r>
              <a:rPr lang="en-US" sz="2800" dirty="0" smtClean="0"/>
              <a:t>the </a:t>
            </a:r>
            <a:r>
              <a:rPr lang="en-US" sz="2800" dirty="0"/>
              <a:t>formulation and testing of </a:t>
            </a:r>
            <a:r>
              <a:rPr lang="en-US" sz="2800" dirty="0" smtClean="0">
                <a:solidFill>
                  <a:srgbClr val="1FE115"/>
                </a:solidFill>
              </a:rPr>
              <a:t>hypotheses.</a:t>
            </a:r>
            <a:endParaRPr lang="en-US" sz="2800" dirty="0">
              <a:solidFill>
                <a:srgbClr val="1FE115"/>
              </a:solidFill>
            </a:endParaRP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Tree>
    <p:extLst>
      <p:ext uri="{BB962C8B-B14F-4D97-AF65-F5344CB8AC3E}">
        <p14:creationId xmlns:p14="http://schemas.microsoft.com/office/powerpoint/2010/main" val="2451833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05000" y="1752600"/>
            <a:ext cx="1295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a:t>
            </a:r>
            <a:r>
              <a:rPr lang="en-US" sz="2200" dirty="0" smtClean="0">
                <a:solidFill>
                  <a:srgbClr val="FFFF00"/>
                </a:solidFill>
              </a:rPr>
              <a:t>understand</a:t>
            </a:r>
            <a:r>
              <a:rPr lang="en-US" sz="2200" dirty="0" smtClean="0"/>
              <a:t>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a:t>
            </a:r>
            <a:r>
              <a:rPr lang="en-US" sz="2200" dirty="0">
                <a:solidFill>
                  <a:srgbClr val="FFFF00"/>
                </a:solidFill>
              </a:rPr>
              <a:t>claims</a:t>
            </a:r>
            <a:r>
              <a:rPr lang="en-US" sz="2200" dirty="0"/>
              <a:t> made about science, and </a:t>
            </a:r>
            <a:r>
              <a:rPr lang="en-US" sz="2200" dirty="0" smtClean="0"/>
              <a:t>should help </a:t>
            </a:r>
            <a:r>
              <a:rPr lang="en-US" sz="2200" dirty="0"/>
              <a:t>us make informed </a:t>
            </a:r>
            <a:r>
              <a:rPr lang="en-US" sz="2200" dirty="0">
                <a:solidFill>
                  <a:srgbClr val="FFFF00"/>
                </a:solidFill>
              </a:rPr>
              <a:t>judgments</a:t>
            </a:r>
            <a:r>
              <a:rPr lang="en-US" sz="2200" dirty="0"/>
              <a:t>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3736255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Tree>
    <p:extLst>
      <p:ext uri="{BB962C8B-B14F-4D97-AF65-F5344CB8AC3E}">
        <p14:creationId xmlns:p14="http://schemas.microsoft.com/office/powerpoint/2010/main" val="2052182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Objectivity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Objectivity </a:t>
            </a:r>
            <a:r>
              <a:rPr lang="en-US" dirty="0"/>
              <a:t>as Faithfulness to </a:t>
            </a:r>
            <a:r>
              <a:rPr lang="en-US" dirty="0" smtClean="0"/>
              <a:t>Facts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Objectivity </a:t>
            </a:r>
            <a:r>
              <a:rPr lang="en-US" dirty="0"/>
              <a:t>as Absence of Normative Commitments and the Value-Free </a:t>
            </a:r>
            <a:r>
              <a:rPr lang="en-US" dirty="0" smtClean="0"/>
              <a:t>Ideal</a:t>
            </a:r>
          </a:p>
          <a:p>
            <a:pPr>
              <a:buFont typeface="Arial" panose="020B0604020202020204" pitchFamily="34" charset="0"/>
              <a:buChar char="•"/>
            </a:pPr>
            <a:endParaRPr lang="en-US" dirty="0"/>
          </a:p>
          <a:p>
            <a:pPr>
              <a:buFont typeface="Arial" panose="020B0604020202020204" pitchFamily="34" charset="0"/>
              <a:buChar char="•"/>
            </a:pPr>
            <a:r>
              <a:rPr lang="en-US" dirty="0" smtClean="0"/>
              <a:t>Objectivity </a:t>
            </a:r>
            <a:r>
              <a:rPr lang="en-US" dirty="0"/>
              <a:t>as Freedom from Personal Biases </a:t>
            </a:r>
            <a:endParaRPr lang="en-US" dirty="0" smtClean="0"/>
          </a:p>
          <a:p>
            <a:pPr lvl="1">
              <a:buFont typeface="Arial" panose="020B0604020202020204" pitchFamily="34" charset="0"/>
              <a:buChar char="•"/>
            </a:pPr>
            <a:r>
              <a:rPr lang="en-US" dirty="0" smtClean="0"/>
              <a:t>Measurement </a:t>
            </a:r>
            <a:r>
              <a:rPr lang="en-US" dirty="0"/>
              <a:t>and Quantification</a:t>
            </a:r>
          </a:p>
          <a:p>
            <a:pPr lvl="1">
              <a:buFont typeface="Arial" panose="020B0604020202020204" pitchFamily="34" charset="0"/>
              <a:buChar char="•"/>
            </a:pPr>
            <a:r>
              <a:rPr lang="en-US" dirty="0" smtClean="0"/>
              <a:t>Inductive </a:t>
            </a:r>
            <a:r>
              <a:rPr lang="en-US" dirty="0"/>
              <a:t>and Statistical Inference </a:t>
            </a:r>
          </a:p>
          <a:p>
            <a:endParaRPr lang="en-US" dirty="0"/>
          </a:p>
          <a:p>
            <a:endParaRPr lang="en-US" dirty="0"/>
          </a:p>
        </p:txBody>
      </p:sp>
    </p:spTree>
    <p:extLst>
      <p:ext uri="{BB962C8B-B14F-4D97-AF65-F5344CB8AC3E}">
        <p14:creationId xmlns:p14="http://schemas.microsoft.com/office/powerpoint/2010/main" val="196828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a:t>
            </a:r>
            <a:r>
              <a:rPr lang="en-US" dirty="0" smtClean="0"/>
              <a:t>(2)</a:t>
            </a:r>
            <a:endParaRPr lang="en-US" dirty="0"/>
          </a:p>
        </p:txBody>
      </p:sp>
      <p:sp>
        <p:nvSpPr>
          <p:cNvPr id="3" name="Content Placeholder 2"/>
          <p:cNvSpPr>
            <a:spLocks noGrp="1"/>
          </p:cNvSpPr>
          <p:nvPr>
            <p:ph idx="1"/>
          </p:nvPr>
        </p:nvSpPr>
        <p:spPr>
          <a:xfrm>
            <a:off x="228600" y="1676400"/>
            <a:ext cx="8686800" cy="4572000"/>
          </a:xfrm>
        </p:spPr>
        <p:txBody>
          <a:bodyPr/>
          <a:lstStyle/>
          <a:p>
            <a:pPr marL="0" indent="0"/>
            <a:r>
              <a:rPr lang="en-US" dirty="0"/>
              <a:t>S</a:t>
            </a:r>
            <a:r>
              <a:rPr lang="en-US" dirty="0" smtClean="0"/>
              <a:t>cience </a:t>
            </a:r>
            <a:r>
              <a:rPr lang="en-US" dirty="0"/>
              <a:t>is objective in that, or to the extent </a:t>
            </a:r>
            <a:r>
              <a:rPr lang="en-US" dirty="0" smtClean="0"/>
              <a:t>that: </a:t>
            </a:r>
          </a:p>
          <a:p>
            <a:pPr>
              <a:buFont typeface="Arial" panose="020B0604020202020204" pitchFamily="34" charset="0"/>
              <a:buChar char="•"/>
            </a:pPr>
            <a:r>
              <a:rPr lang="en-US" dirty="0" smtClean="0"/>
              <a:t>its </a:t>
            </a:r>
            <a:r>
              <a:rPr lang="en-US" dirty="0"/>
              <a:t>products—theories, laws, experimental results and observations—constitute accurate representations of the external world. The products of science are not tainted by human desires, goals, capabilities or experience. </a:t>
            </a:r>
            <a:endParaRPr lang="en-US" dirty="0" smtClean="0"/>
          </a:p>
          <a:p>
            <a:pPr lvl="1">
              <a:buFont typeface="Wingdings" panose="05000000000000000000" pitchFamily="2" charset="2"/>
              <a:buChar char="à"/>
            </a:pPr>
            <a:r>
              <a:rPr lang="en-US" b="1" dirty="0" smtClean="0"/>
              <a:t>product objectivity</a:t>
            </a:r>
          </a:p>
          <a:p>
            <a:pPr marL="457200" lvl="1" indent="0">
              <a:buNone/>
            </a:pPr>
            <a:endParaRPr lang="en-US" dirty="0"/>
          </a:p>
          <a:p>
            <a:pPr>
              <a:buFont typeface="Arial" panose="020B0604020202020204" pitchFamily="34" charset="0"/>
              <a:buChar char="•"/>
            </a:pPr>
            <a:r>
              <a:rPr lang="en-US" dirty="0" smtClean="0"/>
              <a:t>the </a:t>
            </a:r>
            <a:r>
              <a:rPr lang="en-US" dirty="0"/>
              <a:t>processes and methods that characterize it neither depend on contingent social and ethical values, nor on the individual bias of a </a:t>
            </a:r>
            <a:r>
              <a:rPr lang="en-US" dirty="0" smtClean="0"/>
              <a:t>scientist</a:t>
            </a:r>
          </a:p>
          <a:p>
            <a:pPr marL="400050" lvl="1" indent="0">
              <a:buNone/>
            </a:pPr>
            <a:r>
              <a:rPr lang="en-US" b="1" dirty="0" smtClean="0">
                <a:sym typeface="Wingdings" panose="05000000000000000000" pitchFamily="2" charset="2"/>
              </a:rPr>
              <a:t> </a:t>
            </a:r>
            <a:r>
              <a:rPr lang="en-US" b="1" dirty="0" smtClean="0"/>
              <a:t>process </a:t>
            </a:r>
            <a:r>
              <a:rPr lang="en-US" b="1" dirty="0"/>
              <a:t>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05272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r>
              <a:rPr lang="en-US" dirty="0"/>
              <a:t>There </a:t>
            </a:r>
            <a:r>
              <a:rPr lang="en-US" dirty="0" smtClean="0"/>
              <a:t>are </a:t>
            </a:r>
            <a:r>
              <a:rPr lang="en-US" dirty="0"/>
              <a:t>two kinds of qualities: ones that vary with the perspective one has or takes, and ones that remain constant through changes of perspective. The latter are the 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6115415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p:txBody>
          <a:bodyPr/>
          <a:lstStyle/>
          <a:p>
            <a:r>
              <a:rPr lang="en-US" dirty="0" smtClean="0"/>
              <a:t>Nagel’s 3-step conception:</a:t>
            </a:r>
          </a:p>
          <a:p>
            <a:pPr marL="457200" indent="-457200">
              <a:buFont typeface="+mj-lt"/>
              <a:buAutoNum type="arabicPeriod"/>
            </a:pPr>
            <a:r>
              <a:rPr lang="en-US" dirty="0" smtClean="0"/>
              <a:t>realize </a:t>
            </a:r>
            <a:r>
              <a:rPr lang="en-US" dirty="0"/>
              <a:t>(or postulate) that our perceptions are caused by the actions of things on us, through their effects on our bodies. </a:t>
            </a:r>
            <a:endParaRPr lang="en-US" dirty="0" smtClean="0"/>
          </a:p>
          <a:p>
            <a:pPr marL="457200" indent="-457200">
              <a:buFont typeface="+mj-lt"/>
              <a:buAutoNum type="arabicPeriod"/>
            </a:pPr>
            <a:r>
              <a:rPr lang="en-US" dirty="0" smtClean="0"/>
              <a:t>realize </a:t>
            </a:r>
            <a:r>
              <a:rPr lang="en-US" dirty="0"/>
              <a:t>(or postulate) that since the same properties that cause perceptions in us also have effects on other things and can exist without causing any perceptions at all, their true nature must be detachable from their perspectival appearance and need not resemble it. </a:t>
            </a:r>
            <a:endParaRPr lang="en-US" dirty="0" smtClean="0"/>
          </a:p>
          <a:p>
            <a:pPr marL="457200" indent="-457200">
              <a:buFont typeface="+mj-lt"/>
              <a:buAutoNum type="arabicPeriod"/>
            </a:pPr>
            <a:r>
              <a:rPr lang="en-US" dirty="0" smtClean="0"/>
              <a:t>form </a:t>
            </a:r>
            <a:r>
              <a:rPr lang="en-US" dirty="0"/>
              <a:t>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Tree>
    <p:extLst>
      <p:ext uri="{BB962C8B-B14F-4D97-AF65-F5344CB8AC3E}">
        <p14:creationId xmlns:p14="http://schemas.microsoft.com/office/powerpoint/2010/main" val="169570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value(s) on science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a:t>
            </a:r>
            <a:r>
              <a:rPr lang="en-US" dirty="0"/>
              <a:t>choice of a scientific research problem; </a:t>
            </a:r>
            <a:endParaRPr lang="en-US" dirty="0" smtClean="0"/>
          </a:p>
          <a:p>
            <a:pPr marL="514350" indent="-514350">
              <a:buFont typeface="+mj-lt"/>
              <a:buAutoNum type="arabicPeriod"/>
            </a:pPr>
            <a:r>
              <a:rPr lang="en-US" dirty="0" smtClean="0"/>
              <a:t>the </a:t>
            </a:r>
            <a:r>
              <a:rPr lang="en-US" dirty="0"/>
              <a:t>gathering of evidence in relation to the problem; </a:t>
            </a:r>
            <a:endParaRPr lang="en-US" dirty="0" smtClean="0"/>
          </a:p>
          <a:p>
            <a:pPr marL="514350" indent="-514350">
              <a:buFont typeface="+mj-lt"/>
              <a:buAutoNum type="arabicPeriod"/>
            </a:pPr>
            <a:r>
              <a:rPr lang="en-US" dirty="0" smtClean="0"/>
              <a:t>the </a:t>
            </a:r>
            <a:r>
              <a:rPr lang="en-US" dirty="0"/>
              <a:t>acceptance of a scientific hypothesis or theory as an adequate answer to the problem on the basis of the evidence; </a:t>
            </a:r>
            <a:endParaRPr lang="en-US" dirty="0" smtClean="0"/>
          </a:p>
          <a:p>
            <a:pPr marL="514350" indent="-514350">
              <a:buFont typeface="+mj-lt"/>
              <a:buAutoNum type="arabicPeriod"/>
            </a:pPr>
            <a:r>
              <a:rPr lang="en-US" dirty="0" smtClean="0"/>
              <a:t>the </a:t>
            </a:r>
            <a:r>
              <a:rPr lang="en-US" dirty="0"/>
              <a:t>proliferation and application of scientific research </a:t>
            </a:r>
            <a:r>
              <a:rPr lang="en-US" dirty="0" smtClean="0"/>
              <a:t>results. </a:t>
            </a:r>
          </a:p>
          <a:p>
            <a:pPr marL="0" indent="0"/>
            <a:endParaRPr lang="en-US" dirty="0"/>
          </a:p>
          <a:p>
            <a:pPr marL="0" indent="0"/>
            <a:r>
              <a:rPr lang="en-US" dirty="0" smtClean="0"/>
              <a:t>				(</a:t>
            </a:r>
            <a:r>
              <a:rPr lang="en-US" dirty="0"/>
              <a:t>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68241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Scientific values</a:t>
            </a:r>
            <a:r>
              <a:rPr lang="en-US" b="1" dirty="0" smtClean="0"/>
              <a:t>:</a:t>
            </a:r>
          </a:p>
          <a:p>
            <a:pPr lvl="1">
              <a:buFont typeface="Arial" panose="020B0604020202020204" pitchFamily="34" charset="0"/>
              <a:buChar char="•"/>
            </a:pPr>
            <a:r>
              <a:rPr lang="en-US" dirty="0" smtClean="0"/>
              <a:t>Accuracy, simplicity, …</a:t>
            </a:r>
          </a:p>
          <a:p>
            <a:pPr>
              <a:buFont typeface="Arial" panose="020B0604020202020204" pitchFamily="34" charset="0"/>
              <a:buChar char="•"/>
            </a:pPr>
            <a:r>
              <a:rPr lang="en-US" b="1" u="sng" dirty="0"/>
              <a:t>Epistemic (or 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predictive </a:t>
            </a:r>
            <a:r>
              <a:rPr lang="en-US" dirty="0"/>
              <a:t>accuracy, scope, unification, explanatory power, </a:t>
            </a:r>
            <a:r>
              <a:rPr lang="en-US" dirty="0" smtClean="0"/>
              <a:t>coherence </a:t>
            </a:r>
            <a:r>
              <a:rPr lang="en-US" dirty="0"/>
              <a:t>with other accepted </a:t>
            </a:r>
            <a:r>
              <a:rPr lang="en-US" dirty="0" smtClean="0"/>
              <a:t>theories, …</a:t>
            </a:r>
          </a:p>
          <a:p>
            <a:pPr>
              <a:buFont typeface="Arial" panose="020B0604020202020204" pitchFamily="34" charset="0"/>
              <a:buChar char="•"/>
            </a:pPr>
            <a:r>
              <a:rPr lang="en-US" b="1" u="sng" dirty="0" smtClean="0"/>
              <a:t>Contextual </a:t>
            </a:r>
            <a:r>
              <a:rPr lang="en-US" b="1" u="sng" dirty="0"/>
              <a:t>(non-cognitive)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moral</a:t>
            </a:r>
            <a:r>
              <a:rPr lang="en-US" dirty="0"/>
              <a:t>, personal, social, political and cultural values such as pleasure, justice and equality, conservation of the natural </a:t>
            </a:r>
            <a:r>
              <a:rPr lang="en-US" dirty="0" smtClean="0"/>
              <a:t>environment, diversity, …</a:t>
            </a:r>
            <a:endParaRPr lang="en-US" dirty="0"/>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1171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theses</a:t>
            </a:r>
            <a:endParaRPr lang="en-US" dirty="0"/>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Value-Free </a:t>
            </a:r>
            <a:r>
              <a:rPr lang="en-US" dirty="0"/>
              <a:t>Ideal (VFI): </a:t>
            </a:r>
            <a:endParaRPr lang="en-US" dirty="0" smtClean="0"/>
          </a:p>
          <a:p>
            <a:pPr lvl="2">
              <a:buFont typeface="Arial" panose="020B0604020202020204" pitchFamily="34" charset="0"/>
              <a:buChar char="•"/>
            </a:pPr>
            <a:r>
              <a:rPr lang="en-US" dirty="0" smtClean="0"/>
              <a:t>Scientists </a:t>
            </a:r>
            <a:r>
              <a:rPr lang="en-US" dirty="0"/>
              <a:t>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smtClean="0"/>
              <a:t>scientific </a:t>
            </a:r>
            <a:r>
              <a:rPr lang="en-US" dirty="0"/>
              <a:t>objectivity is characterized by absence of contextual values and by exclusive commitment to epistemic values in scientific </a:t>
            </a:r>
            <a:r>
              <a:rPr lang="en-US" dirty="0" smtClean="0"/>
              <a:t>reasoning.</a:t>
            </a:r>
            <a:endParaRPr lang="en-US" dirty="0"/>
          </a:p>
          <a:p>
            <a:pPr>
              <a:buFont typeface="Arial" panose="020B0604020202020204" pitchFamily="34" charset="0"/>
              <a:buChar char="•"/>
            </a:pPr>
            <a:r>
              <a:rPr lang="en-US" dirty="0" smtClean="0"/>
              <a:t>Value-Neutrality </a:t>
            </a:r>
            <a:r>
              <a:rPr lang="en-US" dirty="0"/>
              <a:t>Thesis (VNT): </a:t>
            </a:r>
            <a:endParaRPr lang="en-US" dirty="0" smtClean="0"/>
          </a:p>
          <a:p>
            <a:pPr lvl="2">
              <a:buFont typeface="Arial" panose="020B0604020202020204" pitchFamily="34" charset="0"/>
              <a:buChar char="•"/>
            </a:pPr>
            <a:r>
              <a:rPr lang="en-US" dirty="0" smtClean="0"/>
              <a:t>Scientists </a:t>
            </a:r>
            <a:r>
              <a:rPr lang="en-US" dirty="0"/>
              <a:t>can—at least in principle—gather evidence and assess/accept theories without making contextual value judgments.</a:t>
            </a:r>
          </a:p>
          <a:p>
            <a:pPr>
              <a:buFont typeface="Arial" panose="020B0604020202020204" pitchFamily="34" charset="0"/>
              <a:buChar char="•"/>
            </a:pPr>
            <a:r>
              <a:rPr lang="en-US" dirty="0" smtClean="0"/>
              <a:t>Value-Laden </a:t>
            </a:r>
            <a:r>
              <a:rPr lang="en-US" dirty="0"/>
              <a:t>Thesis (VLT): </a:t>
            </a:r>
            <a:endParaRPr lang="en-US" dirty="0" smtClean="0"/>
          </a:p>
          <a:p>
            <a:pPr lvl="2">
              <a:buFont typeface="Arial" panose="020B0604020202020204" pitchFamily="34" charset="0"/>
              <a:buChar char="•"/>
            </a:pPr>
            <a:r>
              <a:rPr lang="en-US" dirty="0" smtClean="0"/>
              <a:t>Scientists </a:t>
            </a:r>
            <a:r>
              <a:rPr lang="en-US" dirty="0"/>
              <a:t>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23326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medicine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r>
              <a:rPr lang="en-US" dirty="0" smtClean="0"/>
              <a:t>.</a:t>
            </a:r>
          </a:p>
          <a:p>
            <a:pPr>
              <a:buFont typeface="Arial" panose="020B0604020202020204" pitchFamily="34" charset="0"/>
              <a:buChar char="•"/>
            </a:pPr>
            <a:r>
              <a:rPr lang="en-US" dirty="0" smtClean="0"/>
              <a:t>‘Evidence’ = analyses </a:t>
            </a:r>
            <a:r>
              <a:rPr lang="en-US" dirty="0"/>
              <a:t>of the results of randomized controlled trials (RCTs</a:t>
            </a:r>
            <a:r>
              <a:rPr lang="en-US" dirty="0" smtClean="0"/>
              <a:t>) which attempt to eliminate selection bias. </a:t>
            </a:r>
          </a:p>
          <a:p>
            <a:pPr>
              <a:buFont typeface="Arial" panose="020B0604020202020204" pitchFamily="34" charset="0"/>
              <a:buChar char="•"/>
            </a:pPr>
            <a:r>
              <a:rPr lang="en-US" dirty="0" smtClean="0"/>
              <a:t>Judgment still required to assess the extent to which a patient is similar to the study </a:t>
            </a:r>
            <a:r>
              <a:rPr lang="en-US" dirty="0" smtClean="0"/>
              <a:t>subjects!</a:t>
            </a:r>
            <a:endParaRPr lang="en-US" dirty="0"/>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1913680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2.</a:t>
            </a:r>
            <a:br>
              <a:rPr lang="en-US" dirty="0" smtClean="0"/>
            </a:br>
            <a:r>
              <a:rPr lang="en-US" sz="5400" dirty="0" smtClean="0"/>
              <a:t>Application</a:t>
            </a:r>
            <a:endParaRPr lang="en-US" sz="5400" dirty="0"/>
          </a:p>
        </p:txBody>
      </p:sp>
      <p:sp>
        <p:nvSpPr>
          <p:cNvPr id="5" name="Subtitle 4"/>
          <p:cNvSpPr>
            <a:spLocks noGrp="1"/>
          </p:cNvSpPr>
          <p:nvPr>
            <p:ph type="subTitle" idx="1"/>
          </p:nvPr>
        </p:nvSpPr>
        <p:spPr>
          <a:xfrm>
            <a:off x="381000" y="3886200"/>
            <a:ext cx="8229600" cy="1752600"/>
          </a:xfrm>
        </p:spPr>
        <p:txBody>
          <a:bodyPr/>
          <a:lstStyle/>
          <a:p>
            <a:r>
              <a:rPr lang="en-US" sz="7200" dirty="0"/>
              <a:t>‘Mental disease’</a:t>
            </a:r>
          </a:p>
          <a:p>
            <a:endParaRPr lang="en-US" dirty="0"/>
          </a:p>
        </p:txBody>
      </p:sp>
    </p:spTree>
    <p:extLst>
      <p:ext uri="{BB962C8B-B14F-4D97-AF65-F5344CB8AC3E}">
        <p14:creationId xmlns:p14="http://schemas.microsoft.com/office/powerpoint/2010/main" val="345486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Measurement, and Meaning</a:t>
            </a:r>
          </a:p>
          <a:p>
            <a:pPr>
              <a:spcBef>
                <a:spcPts val="0"/>
              </a:spcBef>
            </a:pPr>
            <a:r>
              <a:rPr lang="en-US" sz="1800" dirty="0" smtClean="0"/>
              <a:t>Classical </a:t>
            </a:r>
            <a:r>
              <a:rPr lang="en-US" sz="1800" dirty="0"/>
              <a:t>Empiricism</a:t>
            </a:r>
          </a:p>
          <a:p>
            <a:pPr>
              <a:spcBef>
                <a:spcPts val="0"/>
              </a:spcBef>
            </a:pPr>
            <a:r>
              <a:rPr lang="en-US" sz="1800" dirty="0" smtClean="0"/>
              <a:t>Logical </a:t>
            </a:r>
            <a:r>
              <a:rPr lang="en-US" sz="1800" dirty="0"/>
              <a:t>Positivism and Verifiability</a:t>
            </a:r>
          </a:p>
          <a:p>
            <a:pPr>
              <a:spcBef>
                <a:spcPts val="0"/>
              </a:spcBef>
            </a:pPr>
            <a:r>
              <a:rPr lang="en-US" sz="1800" dirty="0" smtClean="0"/>
              <a:t>Logical </a:t>
            </a:r>
            <a:r>
              <a:rPr lang="en-US" sz="1800" dirty="0"/>
              <a:t>Positivism, Science, and Meaning</a:t>
            </a:r>
          </a:p>
          <a:p>
            <a:pPr>
              <a:spcBef>
                <a:spcPts val="0"/>
              </a:spcBef>
            </a:pPr>
            <a:r>
              <a:rPr lang="en-US" sz="1800" dirty="0" smtClean="0"/>
              <a:t>Holism</a:t>
            </a:r>
            <a:endParaRPr lang="en-US" sz="1800" dirty="0"/>
          </a:p>
          <a:p>
            <a:pPr>
              <a:spcBef>
                <a:spcPts val="0"/>
              </a:spcBef>
            </a:pPr>
            <a:r>
              <a:rPr lang="en-US" sz="1800" dirty="0" smtClean="0"/>
              <a:t>Discovery </a:t>
            </a:r>
            <a:r>
              <a:rPr lang="en-US" sz="1800" dirty="0"/>
              <a:t>and 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Postmodernism, and Science Wars</a:t>
            </a:r>
          </a:p>
          <a:p>
            <a:pPr>
              <a:spcBef>
                <a:spcPts val="0"/>
              </a:spcBef>
            </a:pPr>
            <a:r>
              <a:rPr lang="en-US" sz="1800" dirty="0" smtClean="0"/>
              <a:t>(</a:t>
            </a:r>
            <a:r>
              <a:rPr lang="en-US" sz="1800" dirty="0"/>
              <a:t>How) Does Science Explain?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Cause Back in "Because"</a:t>
            </a:r>
          </a:p>
          <a:p>
            <a:pPr>
              <a:spcBef>
                <a:spcPts val="0"/>
              </a:spcBef>
            </a:pPr>
            <a:r>
              <a:rPr lang="en-US" sz="1800" kern="0" dirty="0" smtClean="0"/>
              <a:t>Probability</a:t>
            </a:r>
            <a:r>
              <a:rPr lang="en-US" sz="1800" kern="0" dirty="0"/>
              <a:t>, Pragmatics, and Unification</a:t>
            </a:r>
          </a:p>
          <a:p>
            <a:pPr>
              <a:spcBef>
                <a:spcPts val="0"/>
              </a:spcBef>
            </a:pPr>
            <a:r>
              <a:rPr lang="en-US" sz="1800" kern="0" dirty="0" smtClean="0"/>
              <a:t>Laws </a:t>
            </a:r>
            <a:r>
              <a:rPr lang="en-US" sz="1800" kern="0" dirty="0"/>
              <a:t>and Regularities</a:t>
            </a:r>
          </a:p>
          <a:p>
            <a:pPr>
              <a:spcBef>
                <a:spcPts val="0"/>
              </a:spcBef>
            </a:pPr>
            <a:r>
              <a:rPr lang="en-US" sz="1800" kern="0" dirty="0" smtClean="0"/>
              <a:t>Laws </a:t>
            </a:r>
            <a:r>
              <a:rPr lang="en-US" sz="1800" kern="0" dirty="0"/>
              <a:t>and 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Physicalism</a:t>
            </a:r>
          </a:p>
          <a:p>
            <a:pPr>
              <a:spcBef>
                <a:spcPts val="0"/>
              </a:spcBef>
            </a:pPr>
            <a:r>
              <a:rPr lang="en-US" sz="1800" kern="0" dirty="0" smtClean="0"/>
              <a:t>New </a:t>
            </a:r>
            <a:r>
              <a:rPr lang="en-US" sz="1800" kern="0" dirty="0"/>
              <a:t>Views of Meaning and Reference</a:t>
            </a:r>
          </a:p>
          <a:p>
            <a:pPr>
              <a:spcBef>
                <a:spcPts val="0"/>
              </a:spcBef>
            </a:pPr>
            <a:r>
              <a:rPr lang="en-US" sz="1800" kern="0" dirty="0" smtClean="0"/>
              <a:t>Scientific </a:t>
            </a:r>
            <a:r>
              <a:rPr lang="en-US" sz="1800" kern="0" dirty="0"/>
              <a:t>Realism </a:t>
            </a:r>
          </a:p>
          <a:p>
            <a:pPr>
              <a:spcBef>
                <a:spcPts val="0"/>
              </a:spcBef>
            </a:pPr>
            <a:r>
              <a:rPr lang="en-US" sz="1800" kern="0" dirty="0" smtClean="0"/>
              <a:t>Success</a:t>
            </a:r>
            <a:r>
              <a:rPr lang="en-US" sz="1800" kern="0" dirty="0"/>
              <a:t>, Experience, and Explanation</a:t>
            </a:r>
          </a:p>
          <a:p>
            <a:pPr>
              <a:spcBef>
                <a:spcPts val="0"/>
              </a:spcBef>
            </a:pPr>
            <a:r>
              <a:rPr lang="en-US" sz="1800" kern="0" dirty="0" smtClean="0"/>
              <a:t>Realism </a:t>
            </a:r>
            <a:r>
              <a:rPr lang="en-US" sz="1800" kern="0" dirty="0"/>
              <a:t>and Naturalism </a:t>
            </a:r>
          </a:p>
          <a:p>
            <a:pPr>
              <a:spcBef>
                <a:spcPts val="0"/>
              </a:spcBef>
            </a:pPr>
            <a:r>
              <a:rPr lang="en-US" sz="1800" kern="0" dirty="0" smtClean="0"/>
              <a:t>Values </a:t>
            </a:r>
            <a:r>
              <a:rPr lang="en-US" sz="1800" kern="0" dirty="0"/>
              <a:t>and 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smtClean="0"/>
              <a:t>Topics in </a:t>
            </a:r>
            <a:r>
              <a:rPr lang="en-US" sz="2800" dirty="0" err="1" smtClean="0"/>
              <a:t>PhyS</a:t>
            </a:r>
            <a:endParaRPr lang="en-US" sz="2800" dirty="0"/>
          </a:p>
        </p:txBody>
      </p:sp>
    </p:spTree>
    <p:extLst>
      <p:ext uri="{BB962C8B-B14F-4D97-AF65-F5344CB8AC3E}">
        <p14:creationId xmlns:p14="http://schemas.microsoft.com/office/powerpoint/2010/main" val="41476871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nl-BE" altLang="en-US" dirty="0" smtClean="0"/>
              <a:t>Does </a:t>
            </a:r>
            <a:r>
              <a:rPr lang="nl-BE" altLang="en-US" dirty="0" err="1" smtClean="0"/>
              <a:t>mental</a:t>
            </a:r>
            <a:r>
              <a:rPr lang="nl-BE" altLang="en-US" dirty="0" smtClean="0"/>
              <a:t> </a:t>
            </a:r>
            <a:r>
              <a:rPr lang="nl-BE" altLang="en-US" dirty="0" err="1" smtClean="0"/>
              <a:t>illness</a:t>
            </a:r>
            <a:r>
              <a:rPr lang="nl-BE" altLang="en-US" dirty="0" smtClean="0"/>
              <a:t> </a:t>
            </a:r>
            <a:r>
              <a:rPr lang="nl-BE" altLang="en-US" dirty="0" err="1" smtClean="0"/>
              <a:t>exist</a:t>
            </a:r>
            <a:r>
              <a:rPr lang="nl-BE" altLang="en-US" dirty="0" smtClean="0"/>
              <a:t>?</a:t>
            </a:r>
            <a:endParaRPr lang="en-US" altLang="en-US" dirty="0" smtClean="0"/>
          </a:p>
        </p:txBody>
      </p:sp>
      <p:sp>
        <p:nvSpPr>
          <p:cNvPr id="409603" name="Rectangle 3"/>
          <p:cNvSpPr>
            <a:spLocks noGrp="1" noChangeArrowheads="1"/>
          </p:cNvSpPr>
          <p:nvPr>
            <p:ph idx="1"/>
          </p:nvPr>
        </p:nvSpPr>
        <p:spPr>
          <a:xfrm>
            <a:off x="3429000" y="1828800"/>
            <a:ext cx="5562600" cy="4705350"/>
          </a:xfrm>
        </p:spPr>
        <p:txBody>
          <a:bodyPr/>
          <a:lstStyle/>
          <a:p>
            <a:pPr marL="187325" indent="-187325">
              <a:lnSpc>
                <a:spcPct val="90000"/>
              </a:lnSpc>
            </a:pPr>
            <a:r>
              <a:rPr lang="nl-BE" altLang="en-US" sz="2800" dirty="0" err="1" smtClean="0"/>
              <a:t>Their</a:t>
            </a:r>
            <a:r>
              <a:rPr lang="nl-BE" altLang="en-US" sz="2800" dirty="0" smtClean="0"/>
              <a:t> </a:t>
            </a:r>
            <a:r>
              <a:rPr lang="nl-BE" altLang="en-US" sz="2800" dirty="0" err="1" smtClean="0"/>
              <a:t>answer</a:t>
            </a:r>
            <a:r>
              <a:rPr lang="nl-BE" altLang="en-US" sz="2800" dirty="0" smtClean="0"/>
              <a:t>:</a:t>
            </a:r>
          </a:p>
          <a:p>
            <a:pPr marL="690563" lvl="1" indent="-214313" algn="just">
              <a:lnSpc>
                <a:spcPct val="90000"/>
              </a:lnSpc>
              <a:spcBef>
                <a:spcPts val="1200"/>
              </a:spcBef>
            </a:pPr>
            <a:r>
              <a:rPr lang="nl-BE" altLang="en-US" sz="2000" i="1" dirty="0" smtClean="0"/>
              <a:t>‘</a:t>
            </a:r>
            <a:r>
              <a:rPr lang="en-US" altLang="en-US" sz="2000" i="1" dirty="0" smtClean="0"/>
              <a:t>there are no biological abnormalities responsible for so-called mental illness, mental disease, or mental disorder, therefore </a:t>
            </a:r>
            <a:r>
              <a:rPr lang="en-US" altLang="en-US" sz="2000" b="1" i="1" u="sng" dirty="0" smtClean="0"/>
              <a:t>mental illness has no biological existence</a:t>
            </a:r>
            <a:r>
              <a:rPr lang="en-US" altLang="en-US" sz="2000" i="1" dirty="0" smtClean="0"/>
              <a:t>.  </a:t>
            </a:r>
            <a:endParaRPr lang="nl-BE" altLang="en-US" sz="2000" i="1" dirty="0" smtClean="0"/>
          </a:p>
          <a:p>
            <a:pPr marL="690563" lvl="1" indent="-214313" algn="just">
              <a:lnSpc>
                <a:spcPct val="90000"/>
              </a:lnSpc>
              <a:spcBef>
                <a:spcPts val="1200"/>
              </a:spcBef>
            </a:pPr>
            <a:r>
              <a:rPr lang="en-US" altLang="en-US" sz="2000" i="1" dirty="0" smtClean="0"/>
              <a:t>Perhaps more importantly, however, </a:t>
            </a:r>
            <a:r>
              <a:rPr lang="en-US" altLang="en-US" sz="2000" b="1" i="1" u="sng" dirty="0" smtClean="0"/>
              <a:t>mental illness also has no non-biological existence</a:t>
            </a:r>
            <a:r>
              <a:rPr lang="nl-BE" altLang="en-US" sz="2000" dirty="0" smtClean="0"/>
              <a:t>,</a:t>
            </a:r>
            <a:r>
              <a:rPr lang="en-US" altLang="en-US" sz="2000" dirty="0" smtClean="0"/>
              <a:t> </a:t>
            </a:r>
            <a:endParaRPr lang="nl-BE" altLang="en-US" sz="2000" dirty="0" smtClean="0"/>
          </a:p>
          <a:p>
            <a:pPr marL="690563" lvl="1" indent="-214313" algn="just">
              <a:lnSpc>
                <a:spcPct val="90000"/>
              </a:lnSpc>
              <a:spcBef>
                <a:spcPts val="1200"/>
              </a:spcBef>
            </a:pPr>
            <a:r>
              <a:rPr lang="en-US" altLang="en-US" sz="2000" i="1" dirty="0" smtClean="0"/>
              <a:t>except in the sense that the term is used to </a:t>
            </a:r>
            <a:r>
              <a:rPr lang="en-US" altLang="en-US" sz="2000" b="1" i="1" dirty="0" smtClean="0"/>
              <a:t>indicate disapproval of some aspect of a person's mentality</a:t>
            </a:r>
            <a:r>
              <a:rPr lang="en-US" altLang="en-US" sz="2000" dirty="0" smtClean="0"/>
              <a:t>.</a:t>
            </a:r>
            <a:r>
              <a:rPr lang="nl-BE" altLang="en-US" sz="2000" dirty="0" smtClean="0"/>
              <a:t>’</a:t>
            </a:r>
          </a:p>
          <a:p>
            <a:pPr marL="476250" lvl="1" indent="3175">
              <a:lnSpc>
                <a:spcPct val="90000"/>
              </a:lnSpc>
              <a:spcBef>
                <a:spcPts val="1200"/>
              </a:spcBef>
              <a:buFontTx/>
              <a:buNone/>
            </a:pPr>
            <a:r>
              <a:rPr lang="nl-BE" altLang="en-US" sz="2000" dirty="0" smtClean="0"/>
              <a:t>		</a:t>
            </a:r>
            <a:r>
              <a:rPr lang="en-US" altLang="en-US" sz="2000" dirty="0" smtClean="0"/>
              <a:t>Lawrence Stevens, J.D</a:t>
            </a:r>
            <a:r>
              <a:rPr lang="nl-BE" altLang="en-US" sz="2000" dirty="0" smtClean="0"/>
              <a:t>, 1999</a:t>
            </a:r>
            <a:endParaRPr lang="en-US" altLang="en-US" sz="2000" dirty="0" smtClean="0"/>
          </a:p>
        </p:txBody>
      </p:sp>
      <p:grpSp>
        <p:nvGrpSpPr>
          <p:cNvPr id="2" name="Group 12"/>
          <p:cNvGrpSpPr>
            <a:grpSpLocks/>
          </p:cNvGrpSpPr>
          <p:nvPr/>
        </p:nvGrpSpPr>
        <p:grpSpPr bwMode="auto">
          <a:xfrm>
            <a:off x="152400" y="1981200"/>
            <a:ext cx="3086100" cy="4754563"/>
            <a:chOff x="96" y="1248"/>
            <a:chExt cx="1944" cy="2995"/>
          </a:xfrm>
        </p:grpSpPr>
        <p:pic>
          <p:nvPicPr>
            <p:cNvPr id="12294" name="Picture 9" descr="inkb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48"/>
              <a:ext cx="1944"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1"/>
            <p:cNvSpPr>
              <a:spLocks noChangeArrowheads="1"/>
            </p:cNvSpPr>
            <p:nvPr/>
          </p:nvSpPr>
          <p:spPr bwMode="auto">
            <a:xfrm>
              <a:off x="144" y="3264"/>
              <a:ext cx="177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a:solidFill>
                    <a:srgbClr val="EBE6FC"/>
                  </a:solidFill>
                </a:rPr>
                <a:t>The</a:t>
              </a:r>
              <a:br>
                <a:rPr lang="en-US" altLang="en-US">
                  <a:solidFill>
                    <a:srgbClr val="EBE6FC"/>
                  </a:solidFill>
                </a:rPr>
              </a:br>
              <a:r>
                <a:rPr lang="en-US" altLang="en-US">
                  <a:solidFill>
                    <a:srgbClr val="EBE6FC"/>
                  </a:solidFill>
                </a:rPr>
                <a:t>Antipsychiatry</a:t>
              </a:r>
              <a:br>
                <a:rPr lang="en-US" altLang="en-US">
                  <a:solidFill>
                    <a:srgbClr val="EBE6FC"/>
                  </a:solidFill>
                </a:rPr>
              </a:br>
              <a:r>
                <a:rPr lang="en-US" altLang="en-US">
                  <a:solidFill>
                    <a:srgbClr val="EBE6FC"/>
                  </a:solidFill>
                </a:rPr>
                <a:t>Coalition</a:t>
              </a:r>
            </a:p>
          </p:txBody>
        </p:sp>
      </p:grpSp>
    </p:spTree>
    <p:extLst>
      <p:ext uri="{BB962C8B-B14F-4D97-AF65-F5344CB8AC3E}">
        <p14:creationId xmlns:p14="http://schemas.microsoft.com/office/powerpoint/2010/main" val="303567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0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60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6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228600" y="685800"/>
            <a:ext cx="8683625" cy="1174750"/>
          </a:xfrm>
        </p:spPr>
        <p:txBody>
          <a:bodyPr/>
          <a:lstStyle/>
          <a:p>
            <a:r>
              <a:rPr lang="nl-BE" altLang="en-US" smtClean="0"/>
              <a:t>Their argument is based on the (narrow ?) definitions for </a:t>
            </a:r>
            <a:r>
              <a:rPr lang="nl-BE" altLang="en-US" i="1" smtClean="0"/>
              <a:t>disease</a:t>
            </a:r>
            <a:r>
              <a:rPr lang="nl-BE" altLang="en-US" smtClean="0"/>
              <a:t>.</a:t>
            </a:r>
            <a:endParaRPr lang="en-US" altLang="en-US" smtClean="0"/>
          </a:p>
        </p:txBody>
      </p:sp>
      <p:sp>
        <p:nvSpPr>
          <p:cNvPr id="13315" name="Rectangle 3"/>
          <p:cNvSpPr>
            <a:spLocks noGrp="1" noChangeArrowheads="1"/>
          </p:cNvSpPr>
          <p:nvPr>
            <p:ph type="body" idx="1"/>
          </p:nvPr>
        </p:nvSpPr>
        <p:spPr>
          <a:xfrm>
            <a:off x="152400" y="2057400"/>
            <a:ext cx="8839200" cy="4648200"/>
          </a:xfrm>
        </p:spPr>
        <p:txBody>
          <a:bodyPr/>
          <a:lstStyle/>
          <a:p>
            <a:r>
              <a:rPr lang="nl-BE" altLang="en-US" sz="2800" smtClean="0"/>
              <a:t>Most attempts refer to bodily issues:</a:t>
            </a:r>
          </a:p>
          <a:p>
            <a:pPr lvl="1"/>
            <a:r>
              <a:rPr lang="nl-BE" altLang="en-US" sz="2400" smtClean="0"/>
              <a:t>STEDMAN (27th edition):</a:t>
            </a:r>
          </a:p>
          <a:p>
            <a:pPr lvl="2"/>
            <a:r>
              <a:rPr lang="en-US" altLang="en-US" sz="2000" smtClean="0"/>
              <a:t>An interruption, cessation, or disorder of </a:t>
            </a:r>
            <a:r>
              <a:rPr lang="en-US" altLang="en-US" sz="2000" b="1" u="sng" smtClean="0"/>
              <a:t>body </a:t>
            </a:r>
            <a:r>
              <a:rPr lang="en-US" altLang="en-US" sz="2000" smtClean="0"/>
              <a:t>function, system, or organ. Syn: illness, morbus, sickness </a:t>
            </a:r>
          </a:p>
          <a:p>
            <a:pPr lvl="2"/>
            <a:r>
              <a:rPr lang="en-US" altLang="en-US" sz="2000" smtClean="0"/>
              <a:t>A morbid entity characterized usually by at least two of these criteria: recognized etiologic agent(s), identifiable group of signs and symptoms, or consistent </a:t>
            </a:r>
            <a:r>
              <a:rPr lang="en-US" altLang="en-US" sz="2000" b="1" u="sng" smtClean="0"/>
              <a:t>anatomic</a:t>
            </a:r>
            <a:r>
              <a:rPr lang="en-US" altLang="en-US" sz="2000" smtClean="0"/>
              <a:t> alterations. </a:t>
            </a:r>
            <a:endParaRPr lang="nl-BE" altLang="en-US" sz="2000" smtClean="0"/>
          </a:p>
          <a:p>
            <a:pPr lvl="1"/>
            <a:r>
              <a:rPr lang="nl-BE" altLang="en-US" sz="2400" smtClean="0"/>
              <a:t>DORLAND</a:t>
            </a:r>
          </a:p>
          <a:p>
            <a:pPr lvl="2"/>
            <a:r>
              <a:rPr lang="en-US" altLang="en-US" sz="2000" smtClean="0"/>
              <a:t>any deviation from or interruption of the normal structure or function of a part, organ, or system of the </a:t>
            </a:r>
            <a:r>
              <a:rPr lang="en-US" altLang="en-US" sz="2000" b="1" u="sng" smtClean="0"/>
              <a:t>body</a:t>
            </a:r>
            <a:r>
              <a:rPr lang="en-US" altLang="en-US" sz="2000" smtClean="0"/>
              <a:t> as manifested by characteristic symptoms and signs; the etiology, pathology, and prognosis may be known or unknown. </a:t>
            </a:r>
          </a:p>
        </p:txBody>
      </p:sp>
    </p:spTree>
    <p:extLst>
      <p:ext uri="{BB962C8B-B14F-4D97-AF65-F5344CB8AC3E}">
        <p14:creationId xmlns:p14="http://schemas.microsoft.com/office/powerpoint/2010/main" val="30824968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nl-BE" altLang="en-US" smtClean="0"/>
              <a:t>Latest WHO definition</a:t>
            </a:r>
            <a:endParaRPr lang="en-US" altLang="en-US" smtClean="0"/>
          </a:p>
        </p:txBody>
      </p:sp>
      <p:sp>
        <p:nvSpPr>
          <p:cNvPr id="14339" name="Rectangle 3"/>
          <p:cNvSpPr>
            <a:spLocks noGrp="1" noChangeArrowheads="1"/>
          </p:cNvSpPr>
          <p:nvPr>
            <p:ph idx="1"/>
          </p:nvPr>
        </p:nvSpPr>
        <p:spPr/>
        <p:txBody>
          <a:bodyPr/>
          <a:lstStyle/>
          <a:p>
            <a:r>
              <a:rPr lang="en-US" altLang="en-US" sz="2800" dirty="0" smtClean="0"/>
              <a:t>A disease is: </a:t>
            </a:r>
          </a:p>
          <a:p>
            <a:pPr lvl="1"/>
            <a:r>
              <a:rPr lang="en-US" altLang="en-US" sz="2400" dirty="0" smtClean="0"/>
              <a:t>an interconnected set of one or more dysfunctions in one or more </a:t>
            </a:r>
            <a:r>
              <a:rPr lang="en-US" altLang="en-US" sz="2400" b="1" u="sng" dirty="0" smtClean="0"/>
              <a:t>body</a:t>
            </a:r>
            <a:r>
              <a:rPr lang="en-US" altLang="en-US" sz="2400" dirty="0" smtClean="0"/>
              <a:t> systems including: </a:t>
            </a:r>
          </a:p>
          <a:p>
            <a:pPr lvl="2"/>
            <a:r>
              <a:rPr lang="en-US" altLang="en-US" sz="2000" dirty="0" smtClean="0"/>
              <a:t>a pattern of signs, symptoms and findings (symptomatology - manifestations), </a:t>
            </a:r>
          </a:p>
          <a:p>
            <a:pPr lvl="2"/>
            <a:r>
              <a:rPr lang="en-US" altLang="en-US" sz="2000" dirty="0" smtClean="0"/>
              <a:t>a pattern or patterns of development over time (course and outcome), </a:t>
            </a:r>
          </a:p>
          <a:p>
            <a:pPr lvl="2"/>
            <a:r>
              <a:rPr lang="en-US" altLang="en-US" sz="2000" dirty="0" smtClean="0"/>
              <a:t>a common underlying causal mechanism (etiology). </a:t>
            </a:r>
          </a:p>
          <a:p>
            <a:pPr lvl="1"/>
            <a:r>
              <a:rPr lang="en-US" altLang="en-US" sz="2400" dirty="0" smtClean="0"/>
              <a:t>linking to underling </a:t>
            </a:r>
            <a:r>
              <a:rPr lang="en-US" altLang="en-US" sz="2400" b="1" dirty="0" smtClean="0"/>
              <a:t>genetic factors</a:t>
            </a:r>
            <a:r>
              <a:rPr lang="en-US" altLang="en-US" sz="2400" dirty="0" smtClean="0"/>
              <a:t> (genotypes, phenotypes and </a:t>
            </a:r>
            <a:r>
              <a:rPr lang="en-US" altLang="en-US" sz="2400" dirty="0" err="1" smtClean="0"/>
              <a:t>endophenotypes</a:t>
            </a:r>
            <a:r>
              <a:rPr lang="en-US" altLang="en-US" sz="2400" dirty="0" smtClean="0"/>
              <a:t>) and to interacting </a:t>
            </a:r>
            <a:r>
              <a:rPr lang="en-US" altLang="en-US" sz="2400" b="1" dirty="0" smtClean="0"/>
              <a:t>environmental factors,</a:t>
            </a:r>
            <a:r>
              <a:rPr lang="en-US" altLang="en-US" sz="2400" dirty="0" smtClean="0"/>
              <a:t> </a:t>
            </a:r>
          </a:p>
          <a:p>
            <a:pPr lvl="1"/>
            <a:r>
              <a:rPr lang="en-US" altLang="en-US" sz="2400" dirty="0" smtClean="0"/>
              <a:t>and possibly: to a pattern or patterns of </a:t>
            </a:r>
            <a:r>
              <a:rPr lang="en-US" altLang="en-US" sz="2400" b="1" dirty="0" smtClean="0"/>
              <a:t>response to interventions</a:t>
            </a:r>
            <a:r>
              <a:rPr lang="en-US" altLang="en-US" sz="2400" dirty="0" smtClean="0"/>
              <a:t> (treatment response)</a:t>
            </a:r>
            <a:r>
              <a:rPr lang="nl-BE" altLang="en-US" sz="2400" dirty="0" smtClean="0"/>
              <a:t>.</a:t>
            </a:r>
            <a:endParaRPr lang="en-US" altLang="en-US" sz="2400" dirty="0" smtClean="0"/>
          </a:p>
        </p:txBody>
      </p:sp>
    </p:spTree>
    <p:extLst>
      <p:ext uri="{BB962C8B-B14F-4D97-AF65-F5344CB8AC3E}">
        <p14:creationId xmlns:p14="http://schemas.microsoft.com/office/powerpoint/2010/main" val="16846275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r>
              <a:rPr lang="nl-BE" altLang="en-US" smtClean="0"/>
              <a:t>WHO constitution</a:t>
            </a:r>
            <a:endParaRPr lang="en-US" altLang="en-US" smtClean="0"/>
          </a:p>
        </p:txBody>
      </p:sp>
      <p:sp>
        <p:nvSpPr>
          <p:cNvPr id="15363" name="Rectangle 3"/>
          <p:cNvSpPr>
            <a:spLocks noGrp="1" noChangeArrowheads="1"/>
          </p:cNvSpPr>
          <p:nvPr>
            <p:ph idx="1"/>
          </p:nvPr>
        </p:nvSpPr>
        <p:spPr/>
        <p:txBody>
          <a:bodyPr/>
          <a:lstStyle/>
          <a:p>
            <a:r>
              <a:rPr lang="nl-BE" altLang="en-US" i="1" smtClean="0"/>
              <a:t>The State Parties to this Constitution declare, in conformity with the Charter of the United Nations, that the following principles are basic to the happiness, harmonious relations and security of all peoples:</a:t>
            </a:r>
          </a:p>
          <a:p>
            <a:pPr lvl="1"/>
            <a:r>
              <a:rPr lang="en-US" altLang="en-US" b="1" i="1" u="sng" smtClean="0"/>
              <a:t>Health</a:t>
            </a:r>
            <a:r>
              <a:rPr lang="en-US" altLang="en-US" b="1" i="1" smtClean="0"/>
              <a:t> is a state of complete </a:t>
            </a:r>
            <a:r>
              <a:rPr lang="en-US" altLang="en-US" b="1" i="1" smtClean="0">
                <a:solidFill>
                  <a:srgbClr val="FFFF00"/>
                </a:solidFill>
              </a:rPr>
              <a:t>physical, mental and social well-being</a:t>
            </a:r>
            <a:r>
              <a:rPr lang="en-US" altLang="en-US" b="1" i="1" smtClean="0"/>
              <a:t> and not merely the absence of disease or infirmity.</a:t>
            </a:r>
            <a:endParaRPr lang="nl-BE" altLang="en-US" b="1" i="1" smtClean="0"/>
          </a:p>
          <a:p>
            <a:pPr lvl="1"/>
            <a:r>
              <a:rPr lang="nl-BE" altLang="en-US" smtClean="0"/>
              <a:t>…</a:t>
            </a:r>
            <a:endParaRPr lang="en-US" altLang="en-US" smtClean="0"/>
          </a:p>
        </p:txBody>
      </p:sp>
    </p:spTree>
    <p:extLst>
      <p:ext uri="{BB962C8B-B14F-4D97-AF65-F5344CB8AC3E}">
        <p14:creationId xmlns:p14="http://schemas.microsoft.com/office/powerpoint/2010/main" val="7837542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What is a mental disorder ?</a:t>
            </a:r>
          </a:p>
        </p:txBody>
      </p:sp>
      <p:sp>
        <p:nvSpPr>
          <p:cNvPr id="3" name="Content Placeholder 2"/>
          <p:cNvSpPr>
            <a:spLocks noGrp="1"/>
          </p:cNvSpPr>
          <p:nvPr>
            <p:ph idx="1"/>
          </p:nvPr>
        </p:nvSpPr>
        <p:spPr/>
        <p:txBody>
          <a:bodyPr/>
          <a:lstStyle/>
          <a:p>
            <a:pPr>
              <a:defRPr/>
            </a:pPr>
            <a:r>
              <a:rPr lang="en-US" sz="2800" dirty="0" smtClean="0"/>
              <a:t>The social-constructivist position: </a:t>
            </a:r>
          </a:p>
          <a:p>
            <a:pPr lvl="1">
              <a:defRPr/>
            </a:pPr>
            <a:r>
              <a:rPr lang="en-US" sz="2400" dirty="0" smtClean="0"/>
              <a:t>mental disorder is a value-laden social construct with no counterpart in biomedical reality.</a:t>
            </a:r>
          </a:p>
          <a:p>
            <a:pPr>
              <a:defRPr/>
            </a:pPr>
            <a:r>
              <a:rPr lang="en-US" sz="2800" dirty="0" smtClean="0"/>
              <a:t>The objectivist position: </a:t>
            </a:r>
          </a:p>
          <a:p>
            <a:pPr lvl="1">
              <a:defRPr/>
            </a:pPr>
            <a:r>
              <a:rPr lang="en-US" sz="2400" dirty="0" smtClean="0"/>
              <a:t>mental disorders are natural entities that could be understood in biological terms. </a:t>
            </a:r>
          </a:p>
          <a:p>
            <a:pPr>
              <a:defRPr/>
            </a:pPr>
            <a:r>
              <a:rPr lang="en-US" sz="2800" dirty="0" smtClean="0"/>
              <a:t>The hybrid position:</a:t>
            </a:r>
          </a:p>
          <a:p>
            <a:pPr lvl="1">
              <a:defRPr/>
            </a:pPr>
            <a:r>
              <a:rPr lang="en-US" sz="2400" dirty="0" smtClean="0"/>
              <a:t>Mental disorder is harmful dysfunction. </a:t>
            </a:r>
          </a:p>
          <a:p>
            <a:pPr lvl="2">
              <a:defRPr/>
            </a:pPr>
            <a:r>
              <a:rPr lang="en-US" sz="2000" dirty="0" smtClean="0"/>
              <a:t>the social definition of "harm" is counterbalanced by a factual component of a malfunctioning internal mechanism causing objective dysfunction. </a:t>
            </a:r>
          </a:p>
          <a:p>
            <a:pPr marL="0" indent="0" algn="r">
              <a:buFontTx/>
              <a:buNone/>
              <a:defRPr/>
            </a:pPr>
            <a:endParaRPr lang="en-GB" sz="1200" dirty="0" smtClean="0"/>
          </a:p>
          <a:p>
            <a:pPr marL="0" indent="0" algn="r">
              <a:buFontTx/>
              <a:buNone/>
              <a:defRPr/>
            </a:pPr>
            <a:r>
              <a:rPr lang="en-GB" sz="1200" dirty="0" err="1" smtClean="0"/>
              <a:t>Jablensky</a:t>
            </a:r>
            <a:r>
              <a:rPr lang="en-GB" sz="1200" dirty="0" smtClean="0"/>
              <a:t> A: </a:t>
            </a:r>
            <a:r>
              <a:rPr lang="en-GB" sz="1200" b="1" dirty="0" smtClean="0"/>
              <a:t>Does psychiatry need an overarching concept of "mental disorder"?</a:t>
            </a:r>
            <a:r>
              <a:rPr lang="en-GB" sz="1200" dirty="0" smtClean="0"/>
              <a:t> </a:t>
            </a:r>
            <a:r>
              <a:rPr lang="en-GB" sz="1200" i="1" dirty="0" smtClean="0"/>
              <a:t>World Psychiatry </a:t>
            </a:r>
            <a:r>
              <a:rPr lang="en-GB" sz="1200" dirty="0" smtClean="0"/>
              <a:t>2007, </a:t>
            </a:r>
            <a:r>
              <a:rPr lang="en-GB" sz="1200" b="1" dirty="0" smtClean="0"/>
              <a:t>6:</a:t>
            </a:r>
            <a:r>
              <a:rPr lang="en-GB" sz="1200" dirty="0" smtClean="0"/>
              <a:t>157-158</a:t>
            </a:r>
            <a:r>
              <a:rPr lang="en-GB" sz="1400" dirty="0" smtClean="0"/>
              <a:t>.</a:t>
            </a:r>
            <a:endParaRPr lang="en-US" sz="1400" dirty="0" smtClean="0"/>
          </a:p>
        </p:txBody>
      </p:sp>
    </p:spTree>
    <p:extLst>
      <p:ext uri="{BB962C8B-B14F-4D97-AF65-F5344CB8AC3E}">
        <p14:creationId xmlns:p14="http://schemas.microsoft.com/office/powerpoint/2010/main" val="2756341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62000"/>
            <a:ext cx="9144000" cy="762000"/>
          </a:xfrm>
        </p:spPr>
        <p:txBody>
          <a:bodyPr/>
          <a:lstStyle/>
          <a:p>
            <a:pPr eaLnBrk="1" hangingPunct="1"/>
            <a:r>
              <a:rPr lang="en-US" altLang="en-US" sz="3200" dirty="0" smtClean="0"/>
              <a:t>A terminological and ontological problem (1)</a:t>
            </a:r>
          </a:p>
        </p:txBody>
      </p:sp>
      <p:sp>
        <p:nvSpPr>
          <p:cNvPr id="6147" name="Content Placeholder 2"/>
          <p:cNvSpPr>
            <a:spLocks noGrp="1"/>
          </p:cNvSpPr>
          <p:nvPr>
            <p:ph idx="1"/>
          </p:nvPr>
        </p:nvSpPr>
        <p:spPr/>
        <p:txBody>
          <a:bodyPr/>
          <a:lstStyle/>
          <a:p>
            <a:pPr marL="342900" lvl="1" indent="-342900" eaLnBrk="1" hangingPunct="1">
              <a:buFontTx/>
              <a:buChar char="•"/>
              <a:defRPr/>
            </a:pPr>
            <a:r>
              <a:rPr lang="en-GB" sz="3200" dirty="0" smtClean="0">
                <a:solidFill>
                  <a:schemeClr val="bg1"/>
                </a:solidFill>
              </a:rPr>
              <a:t>WHO: </a:t>
            </a:r>
            <a:r>
              <a:rPr lang="en-GB" sz="3200" i="1" dirty="0" smtClean="0">
                <a:solidFill>
                  <a:schemeClr val="bg1"/>
                </a:solidFill>
              </a:rPr>
              <a:t>Lexicon of psychiatric and mental health terms.</a:t>
            </a:r>
            <a:r>
              <a:rPr lang="en-GB" sz="3200" dirty="0" smtClean="0">
                <a:solidFill>
                  <a:schemeClr val="bg1"/>
                </a:solidFill>
              </a:rPr>
              <a:t> Second </a:t>
            </a:r>
            <a:r>
              <a:rPr lang="en-GB" sz="3200" dirty="0" err="1" smtClean="0">
                <a:solidFill>
                  <a:schemeClr val="bg1"/>
                </a:solidFill>
              </a:rPr>
              <a:t>edn</a:t>
            </a:r>
            <a:r>
              <a:rPr lang="en-GB" sz="3200" dirty="0" smtClean="0">
                <a:solidFill>
                  <a:schemeClr val="bg1"/>
                </a:solidFill>
              </a:rPr>
              <a:t>. Geneva: WHO; 1994.</a:t>
            </a:r>
            <a:r>
              <a:rPr lang="en-US" sz="3200" dirty="0" smtClean="0"/>
              <a:t> </a:t>
            </a:r>
          </a:p>
          <a:p>
            <a:pPr lvl="1" eaLnBrk="1" hangingPunct="1">
              <a:defRPr/>
            </a:pPr>
            <a:r>
              <a:rPr lang="en-US" sz="2400" dirty="0" smtClean="0"/>
              <a:t>‘</a:t>
            </a:r>
            <a:r>
              <a:rPr lang="en-US" sz="2400" u="sng" dirty="0" smtClean="0"/>
              <a:t>mental disorder’</a:t>
            </a:r>
            <a:r>
              <a:rPr lang="en-US" sz="2400" dirty="0" smtClean="0"/>
              <a:t>: </a:t>
            </a:r>
            <a:r>
              <a:rPr lang="en-US" sz="2400" i="1" dirty="0" smtClean="0"/>
              <a:t>an imprecise term designating any disorder of the mind, acquired or congenital</a:t>
            </a:r>
          </a:p>
          <a:p>
            <a:pPr lvl="1" eaLnBrk="1" hangingPunct="1">
              <a:defRPr/>
            </a:pPr>
            <a:r>
              <a:rPr lang="en-US" sz="2400" u="sng" dirty="0" smtClean="0"/>
              <a:t>organic mental disorder</a:t>
            </a:r>
            <a:r>
              <a:rPr lang="en-US" sz="2400" dirty="0" smtClean="0"/>
              <a:t>: </a:t>
            </a:r>
            <a:r>
              <a:rPr lang="en-US" sz="2400" i="1" dirty="0" smtClean="0"/>
              <a:t>a range of mental disorders grouped together on the basis of their having in common a demonstrable etiology in cerebral disease, brain injury, or other insult, leading to cerebral dysfunction</a:t>
            </a:r>
            <a:r>
              <a:rPr lang="en-US" sz="2400" dirty="0" smtClean="0"/>
              <a:t>.</a:t>
            </a:r>
          </a:p>
          <a:p>
            <a:pPr eaLnBrk="1" hangingPunct="1">
              <a:defRPr/>
            </a:pPr>
            <a:r>
              <a:rPr lang="en-US" dirty="0" smtClean="0"/>
              <a:t>Does WHO rule out the existence of mental disorders which are not due to brain disorder?</a:t>
            </a:r>
          </a:p>
        </p:txBody>
      </p:sp>
    </p:spTree>
    <p:extLst>
      <p:ext uri="{BB962C8B-B14F-4D97-AF65-F5344CB8AC3E}">
        <p14:creationId xmlns:p14="http://schemas.microsoft.com/office/powerpoint/2010/main" val="27245152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0" y="762000"/>
            <a:ext cx="9144000" cy="762000"/>
          </a:xfrm>
        </p:spPr>
        <p:txBody>
          <a:bodyPr/>
          <a:lstStyle/>
          <a:p>
            <a:r>
              <a:rPr lang="nl-BE" altLang="en-US" sz="3200" dirty="0" smtClean="0"/>
              <a:t>The </a:t>
            </a:r>
            <a:r>
              <a:rPr lang="nl-BE" altLang="en-US" sz="3200" dirty="0" err="1" smtClean="0"/>
              <a:t>old</a:t>
            </a:r>
            <a:r>
              <a:rPr lang="nl-BE" altLang="en-US" sz="3200" dirty="0" smtClean="0"/>
              <a:t> </a:t>
            </a:r>
            <a:r>
              <a:rPr lang="nl-BE" altLang="en-US" sz="3200" dirty="0" err="1" smtClean="0"/>
              <a:t>debate</a:t>
            </a:r>
            <a:r>
              <a:rPr lang="nl-BE" altLang="en-US" sz="3200" dirty="0" smtClean="0"/>
              <a:t> on </a:t>
            </a:r>
            <a:r>
              <a:rPr lang="nl-BE" altLang="en-US" sz="3200" dirty="0" err="1" smtClean="0"/>
              <a:t>the</a:t>
            </a:r>
            <a:r>
              <a:rPr lang="nl-BE" altLang="en-US" sz="3200" dirty="0" smtClean="0"/>
              <a:t> “</a:t>
            </a:r>
            <a:r>
              <a:rPr lang="nl-BE" altLang="en-US" sz="3200" i="1" dirty="0" smtClean="0"/>
              <a:t>body-mind </a:t>
            </a:r>
            <a:r>
              <a:rPr lang="nl-BE" altLang="en-US" sz="3200" i="1" dirty="0" err="1" smtClean="0"/>
              <a:t>problem</a:t>
            </a:r>
            <a:r>
              <a:rPr lang="nl-BE" altLang="en-US" sz="3200" dirty="0" smtClean="0"/>
              <a:t>”…</a:t>
            </a:r>
            <a:endParaRPr lang="en-US" altLang="en-US" sz="3200" dirty="0" smtClean="0"/>
          </a:p>
        </p:txBody>
      </p:sp>
      <p:sp>
        <p:nvSpPr>
          <p:cNvPr id="18435" name="Rectangle 3"/>
          <p:cNvSpPr>
            <a:spLocks noGrp="1" noChangeArrowheads="1"/>
          </p:cNvSpPr>
          <p:nvPr>
            <p:ph idx="1"/>
          </p:nvPr>
        </p:nvSpPr>
        <p:spPr/>
        <p:txBody>
          <a:bodyPr/>
          <a:lstStyle/>
          <a:p>
            <a:pPr>
              <a:lnSpc>
                <a:spcPct val="90000"/>
              </a:lnSpc>
            </a:pPr>
            <a:r>
              <a:rPr lang="en-US" altLang="en-US" sz="2800" b="1" i="1" smtClean="0"/>
              <a:t>Dualis</a:t>
            </a:r>
            <a:r>
              <a:rPr lang="nl-BE" altLang="en-US" sz="2800" b="1" i="1" smtClean="0"/>
              <a:t>tic views in Philosophy of Mind</a:t>
            </a:r>
            <a:r>
              <a:rPr lang="nl-BE" altLang="en-US" sz="2800" smtClean="0"/>
              <a:t>:</a:t>
            </a:r>
          </a:p>
          <a:p>
            <a:pPr lvl="1">
              <a:lnSpc>
                <a:spcPct val="90000"/>
              </a:lnSpc>
            </a:pPr>
            <a:r>
              <a:rPr lang="en-US" altLang="en-US" sz="2400" smtClean="0"/>
              <a:t>asserts the separate existence of mind and body</a:t>
            </a:r>
            <a:endParaRPr lang="nl-BE" altLang="en-US" sz="2400" smtClean="0"/>
          </a:p>
          <a:p>
            <a:pPr lvl="1">
              <a:lnSpc>
                <a:spcPct val="90000"/>
              </a:lnSpc>
            </a:pPr>
            <a:r>
              <a:rPr lang="nl-BE" altLang="en-US" sz="2400" smtClean="0"/>
              <a:t>comes in various flavours:</a:t>
            </a:r>
          </a:p>
          <a:p>
            <a:pPr lvl="2">
              <a:lnSpc>
                <a:spcPct val="90000"/>
              </a:lnSpc>
            </a:pPr>
            <a:r>
              <a:rPr lang="en-US" altLang="en-US" sz="2000" smtClean="0"/>
              <a:t>Ontological dualism </a:t>
            </a:r>
            <a:endParaRPr lang="nl-BE" altLang="en-US" sz="2000" smtClean="0"/>
          </a:p>
          <a:p>
            <a:pPr lvl="3">
              <a:lnSpc>
                <a:spcPct val="90000"/>
              </a:lnSpc>
              <a:spcBef>
                <a:spcPct val="10000"/>
              </a:spcBef>
            </a:pPr>
            <a:r>
              <a:rPr lang="en-US" altLang="en-US" sz="1800" smtClean="0"/>
              <a:t>Substance dualism </a:t>
            </a:r>
            <a:endParaRPr lang="nl-BE" altLang="en-US" sz="1800" smtClean="0"/>
          </a:p>
          <a:p>
            <a:pPr lvl="3">
              <a:lnSpc>
                <a:spcPct val="90000"/>
              </a:lnSpc>
              <a:spcBef>
                <a:spcPct val="10000"/>
              </a:spcBef>
            </a:pPr>
            <a:r>
              <a:rPr lang="nl-BE" altLang="en-US" sz="1800" smtClean="0"/>
              <a:t>P</a:t>
            </a:r>
            <a:r>
              <a:rPr lang="en-US" altLang="en-US" sz="1800" smtClean="0"/>
              <a:t>roperty dualism </a:t>
            </a:r>
            <a:endParaRPr lang="nl-BE" altLang="en-US" sz="1800" smtClean="0"/>
          </a:p>
          <a:p>
            <a:pPr lvl="3">
              <a:lnSpc>
                <a:spcPct val="90000"/>
              </a:lnSpc>
              <a:spcBef>
                <a:spcPct val="10000"/>
              </a:spcBef>
            </a:pPr>
            <a:r>
              <a:rPr lang="nl-BE" altLang="en-US" sz="1800" smtClean="0"/>
              <a:t>P</a:t>
            </a:r>
            <a:r>
              <a:rPr lang="en-US" altLang="en-US" sz="1800" smtClean="0"/>
              <a:t>redicate dualism</a:t>
            </a:r>
            <a:endParaRPr lang="nl-BE" altLang="en-US" sz="1800" smtClean="0"/>
          </a:p>
          <a:p>
            <a:pPr lvl="2">
              <a:lnSpc>
                <a:spcPct val="90000"/>
              </a:lnSpc>
            </a:pPr>
            <a:r>
              <a:rPr lang="nl-BE" altLang="en-US" sz="2000" smtClean="0"/>
              <a:t>Interaction dualism</a:t>
            </a:r>
          </a:p>
          <a:p>
            <a:pPr>
              <a:lnSpc>
                <a:spcPct val="90000"/>
              </a:lnSpc>
            </a:pPr>
            <a:r>
              <a:rPr lang="nl-BE" altLang="en-US" sz="2800" smtClean="0"/>
              <a:t>Monistic </a:t>
            </a:r>
            <a:r>
              <a:rPr lang="nl-BE" altLang="en-US" sz="2800" b="1" i="1" smtClean="0"/>
              <a:t>views in Philosophy of Mind</a:t>
            </a:r>
            <a:r>
              <a:rPr lang="nl-BE" altLang="en-US" sz="2800" smtClean="0"/>
              <a:t>:</a:t>
            </a:r>
          </a:p>
          <a:p>
            <a:pPr lvl="2">
              <a:lnSpc>
                <a:spcPct val="90000"/>
              </a:lnSpc>
              <a:spcBef>
                <a:spcPct val="10000"/>
              </a:spcBef>
            </a:pPr>
            <a:r>
              <a:rPr lang="nl-BE" altLang="en-US" sz="2000" smtClean="0"/>
              <a:t>Behaviourism</a:t>
            </a:r>
          </a:p>
          <a:p>
            <a:pPr lvl="2">
              <a:lnSpc>
                <a:spcPct val="90000"/>
              </a:lnSpc>
              <a:spcBef>
                <a:spcPct val="10000"/>
              </a:spcBef>
            </a:pPr>
            <a:r>
              <a:rPr lang="nl-BE" altLang="en-US" sz="2000" smtClean="0"/>
              <a:t>Identity theory</a:t>
            </a:r>
          </a:p>
          <a:p>
            <a:pPr lvl="2">
              <a:lnSpc>
                <a:spcPct val="90000"/>
              </a:lnSpc>
              <a:spcBef>
                <a:spcPct val="10000"/>
              </a:spcBef>
            </a:pPr>
            <a:r>
              <a:rPr lang="nl-BE" altLang="en-US" sz="2000" smtClean="0"/>
              <a:t>Functionalism</a:t>
            </a:r>
          </a:p>
          <a:p>
            <a:pPr lvl="2">
              <a:lnSpc>
                <a:spcPct val="90000"/>
              </a:lnSpc>
              <a:spcBef>
                <a:spcPct val="10000"/>
              </a:spcBef>
            </a:pPr>
            <a:r>
              <a:rPr lang="nl-BE" altLang="en-US" sz="2000" smtClean="0"/>
              <a:t>Non-reductive physicalism</a:t>
            </a:r>
          </a:p>
          <a:p>
            <a:pPr>
              <a:lnSpc>
                <a:spcPct val="90000"/>
              </a:lnSpc>
              <a:spcBef>
                <a:spcPct val="10000"/>
              </a:spcBef>
            </a:pPr>
            <a:r>
              <a:rPr lang="nl-BE" altLang="en-US" sz="2800" smtClean="0"/>
              <a:t>… </a:t>
            </a:r>
            <a:endParaRPr lang="en-US" altLang="en-US" sz="2800" smtClean="0"/>
          </a:p>
        </p:txBody>
      </p:sp>
    </p:spTree>
    <p:extLst>
      <p:ext uri="{BB962C8B-B14F-4D97-AF65-F5344CB8AC3E}">
        <p14:creationId xmlns:p14="http://schemas.microsoft.com/office/powerpoint/2010/main" val="31892139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r>
              <a:rPr lang="nl-BE" altLang="en-US" smtClean="0"/>
              <a:t>… and its impact on Psychiatry</a:t>
            </a:r>
            <a:endParaRPr lang="en-US" altLang="en-US" smtClean="0"/>
          </a:p>
        </p:txBody>
      </p:sp>
      <p:sp>
        <p:nvSpPr>
          <p:cNvPr id="19459" name="Rectangle 3"/>
          <p:cNvSpPr>
            <a:spLocks noGrp="1" noChangeArrowheads="1"/>
          </p:cNvSpPr>
          <p:nvPr>
            <p:ph idx="1"/>
          </p:nvPr>
        </p:nvSpPr>
        <p:spPr/>
        <p:txBody>
          <a:bodyPr/>
          <a:lstStyle/>
          <a:p>
            <a:pPr algn="just">
              <a:buFont typeface="Arial" panose="020B0604020202020204" pitchFamily="34" charset="0"/>
              <a:buChar char="•"/>
            </a:pPr>
            <a:r>
              <a:rPr lang="en-US" altLang="en-US" sz="2000" i="1" dirty="0" smtClean="0"/>
              <a:t>Mental health professionals</a:t>
            </a:r>
            <a:r>
              <a:rPr lang="nl-BE" altLang="en-US" sz="2000" i="1" dirty="0" smtClean="0"/>
              <a:t> </a:t>
            </a:r>
            <a:r>
              <a:rPr lang="en-US" altLang="en-US" sz="2000" i="1" dirty="0" smtClean="0"/>
              <a:t>continue to employ a mind-brain dichotomy</a:t>
            </a:r>
            <a:r>
              <a:rPr lang="nl-BE" altLang="en-US" sz="2000" i="1" dirty="0" smtClean="0"/>
              <a:t> </a:t>
            </a:r>
            <a:r>
              <a:rPr lang="en-US" altLang="en-US" sz="2000" i="1" dirty="0" smtClean="0"/>
              <a:t>when reasoning about clinical</a:t>
            </a:r>
            <a:r>
              <a:rPr lang="nl-BE" altLang="en-US" sz="2000" i="1" dirty="0" smtClean="0"/>
              <a:t> </a:t>
            </a:r>
            <a:r>
              <a:rPr lang="en-US" altLang="en-US" sz="2000" i="1" dirty="0" smtClean="0"/>
              <a:t>cases. </a:t>
            </a:r>
            <a:endParaRPr lang="nl-BE" altLang="en-US" sz="2000" i="1" dirty="0" smtClean="0"/>
          </a:p>
          <a:p>
            <a:pPr algn="just">
              <a:buFont typeface="Arial" panose="020B0604020202020204" pitchFamily="34" charset="0"/>
              <a:buChar char="•"/>
            </a:pPr>
            <a:r>
              <a:rPr lang="en-US" altLang="en-US" sz="2000" i="1" dirty="0" smtClean="0"/>
              <a:t>The more a behavioral problem is</a:t>
            </a:r>
            <a:r>
              <a:rPr lang="nl-BE" altLang="en-US" sz="2000" i="1" dirty="0" smtClean="0"/>
              <a:t> </a:t>
            </a:r>
            <a:r>
              <a:rPr lang="en-US" altLang="en-US" sz="2000" i="1" dirty="0" smtClean="0"/>
              <a:t>seen as originating in “psychological”</a:t>
            </a:r>
            <a:r>
              <a:rPr lang="nl-BE" altLang="en-US" sz="2000" i="1" dirty="0" smtClean="0"/>
              <a:t> </a:t>
            </a:r>
            <a:r>
              <a:rPr lang="en-US" altLang="en-US" sz="2000" i="1" dirty="0" smtClean="0"/>
              <a:t>processes, the more a patient tends to be</a:t>
            </a:r>
            <a:r>
              <a:rPr lang="nl-BE" altLang="en-US" sz="2000" i="1" dirty="0" smtClean="0"/>
              <a:t> </a:t>
            </a:r>
            <a:r>
              <a:rPr lang="en-US" altLang="en-US" sz="2000" i="1" dirty="0" smtClean="0"/>
              <a:t>viewed as responsible and blameworthy</a:t>
            </a:r>
            <a:r>
              <a:rPr lang="nl-BE" altLang="en-US" sz="2000" i="1" dirty="0" smtClean="0"/>
              <a:t> </a:t>
            </a:r>
            <a:r>
              <a:rPr lang="en-US" altLang="en-US" sz="2000" i="1" dirty="0" smtClean="0"/>
              <a:t>for his or her symptoms; </a:t>
            </a:r>
            <a:endParaRPr lang="nl-BE" altLang="en-US" sz="2000" i="1" dirty="0" smtClean="0"/>
          </a:p>
          <a:p>
            <a:pPr algn="just">
              <a:buFont typeface="Arial" panose="020B0604020202020204" pitchFamily="34" charset="0"/>
              <a:buChar char="•"/>
            </a:pPr>
            <a:r>
              <a:rPr lang="en-US" altLang="en-US" sz="2000" i="1" dirty="0" smtClean="0"/>
              <a:t>conversely, the</a:t>
            </a:r>
            <a:r>
              <a:rPr lang="nl-BE" altLang="en-US" sz="2000" i="1" dirty="0" smtClean="0"/>
              <a:t> </a:t>
            </a:r>
            <a:r>
              <a:rPr lang="en-US" altLang="en-US" sz="2000" i="1" dirty="0" smtClean="0"/>
              <a:t>more behaviors are attributed to neurobiological</a:t>
            </a:r>
            <a:r>
              <a:rPr lang="nl-BE" altLang="en-US" sz="2000" i="1" dirty="0" smtClean="0"/>
              <a:t> </a:t>
            </a:r>
            <a:r>
              <a:rPr lang="en-US" altLang="en-US" sz="2000" i="1" dirty="0" smtClean="0"/>
              <a:t>causes, the less likely patients</a:t>
            </a:r>
            <a:r>
              <a:rPr lang="nl-BE" altLang="en-US" sz="2000" i="1" dirty="0" smtClean="0"/>
              <a:t> </a:t>
            </a:r>
            <a:r>
              <a:rPr lang="en-US" altLang="en-US" sz="2000" i="1" dirty="0" smtClean="0"/>
              <a:t>are to be viewed as responsible and</a:t>
            </a:r>
            <a:r>
              <a:rPr lang="nl-BE" altLang="en-US" sz="2000" i="1" dirty="0" smtClean="0"/>
              <a:t> </a:t>
            </a:r>
            <a:r>
              <a:rPr lang="en-US" altLang="en-US" sz="2000" i="1" dirty="0" smtClean="0"/>
              <a:t>blameworthy.</a:t>
            </a:r>
          </a:p>
        </p:txBody>
      </p:sp>
      <p:sp>
        <p:nvSpPr>
          <p:cNvPr id="19460" name="Rectangle 4"/>
          <p:cNvSpPr>
            <a:spLocks noChangeArrowheads="1"/>
          </p:cNvSpPr>
          <p:nvPr/>
        </p:nvSpPr>
        <p:spPr bwMode="auto">
          <a:xfrm>
            <a:off x="228600" y="4267200"/>
            <a:ext cx="868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600">
                <a:solidFill>
                  <a:schemeClr val="bg1"/>
                </a:solidFill>
              </a:rPr>
              <a:t>Miresco</a:t>
            </a:r>
            <a:r>
              <a:rPr lang="nl-BE" altLang="en-US" sz="1600">
                <a:solidFill>
                  <a:schemeClr val="bg1"/>
                </a:solidFill>
              </a:rPr>
              <a:t> MJ</a:t>
            </a:r>
            <a:r>
              <a:rPr lang="en-US" altLang="en-US" sz="1600">
                <a:solidFill>
                  <a:schemeClr val="bg1"/>
                </a:solidFill>
              </a:rPr>
              <a:t>, Kirmayer</a:t>
            </a:r>
            <a:r>
              <a:rPr lang="nl-BE" altLang="en-US" sz="1600">
                <a:solidFill>
                  <a:schemeClr val="bg1"/>
                </a:solidFill>
              </a:rPr>
              <a:t> LJ.</a:t>
            </a:r>
          </a:p>
          <a:p>
            <a:pPr algn="r" eaLnBrk="1" hangingPunct="1"/>
            <a:r>
              <a:rPr lang="en-US" altLang="en-US" sz="1600">
                <a:solidFill>
                  <a:schemeClr val="bg1"/>
                </a:solidFill>
              </a:rPr>
              <a:t>The Persistence of Mind-Brain Dualism in Psychiatric</a:t>
            </a:r>
            <a:r>
              <a:rPr lang="nl-BE" altLang="en-US" sz="1600">
                <a:solidFill>
                  <a:schemeClr val="bg1"/>
                </a:solidFill>
              </a:rPr>
              <a:t> </a:t>
            </a:r>
            <a:r>
              <a:rPr lang="en-US" altLang="en-US" sz="1600">
                <a:solidFill>
                  <a:schemeClr val="bg1"/>
                </a:solidFill>
              </a:rPr>
              <a:t>Reasoning About Clinical Scenarios</a:t>
            </a:r>
            <a:r>
              <a:rPr lang="nl-BE" altLang="en-US" sz="1600">
                <a:solidFill>
                  <a:schemeClr val="bg1"/>
                </a:solidFill>
              </a:rPr>
              <a:t>. </a:t>
            </a:r>
          </a:p>
          <a:p>
            <a:pPr algn="r" eaLnBrk="1" hangingPunct="1"/>
            <a:r>
              <a:rPr lang="en-US" altLang="en-US" sz="1600">
                <a:solidFill>
                  <a:schemeClr val="bg1"/>
                </a:solidFill>
              </a:rPr>
              <a:t>Am J Psychiatry 2006; 163:913–918</a:t>
            </a:r>
          </a:p>
        </p:txBody>
      </p:sp>
      <p:sp>
        <p:nvSpPr>
          <p:cNvPr id="423941" name="Rectangle 5"/>
          <p:cNvSpPr>
            <a:spLocks noChangeArrowheads="1"/>
          </p:cNvSpPr>
          <p:nvPr/>
        </p:nvSpPr>
        <p:spPr bwMode="auto">
          <a:xfrm>
            <a:off x="304800" y="4953000"/>
            <a:ext cx="883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65175"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just" eaLnBrk="1" hangingPunct="1">
              <a:lnSpc>
                <a:spcPct val="90000"/>
              </a:lnSpc>
              <a:spcBef>
                <a:spcPct val="20000"/>
              </a:spcBef>
              <a:buFontTx/>
              <a:buChar char="•"/>
            </a:pPr>
            <a:r>
              <a:rPr lang="nl-BE" altLang="en-US" sz="2400" b="0">
                <a:solidFill>
                  <a:srgbClr val="EBE6FC"/>
                </a:solidFill>
              </a:rPr>
              <a:t>  But:</a:t>
            </a:r>
          </a:p>
          <a:p>
            <a:pPr lvl="1" algn="just" eaLnBrk="1" hangingPunct="1">
              <a:lnSpc>
                <a:spcPct val="90000"/>
              </a:lnSpc>
              <a:spcBef>
                <a:spcPct val="20000"/>
              </a:spcBef>
              <a:buFontTx/>
              <a:buChar char="•"/>
            </a:pPr>
            <a:r>
              <a:rPr lang="nl-BE" altLang="en-US" sz="2400" b="0">
                <a:solidFill>
                  <a:srgbClr val="EBE6FC"/>
                </a:solidFill>
              </a:rPr>
              <a:t>Conducted in one institution</a:t>
            </a:r>
          </a:p>
          <a:p>
            <a:pPr lvl="1" algn="just" eaLnBrk="1" hangingPunct="1">
              <a:lnSpc>
                <a:spcPct val="90000"/>
              </a:lnSpc>
              <a:spcBef>
                <a:spcPct val="20000"/>
              </a:spcBef>
              <a:buFontTx/>
              <a:buChar char="•"/>
            </a:pPr>
            <a:r>
              <a:rPr lang="nl-BE" altLang="en-US" sz="2400" b="0">
                <a:solidFill>
                  <a:srgbClr val="EBE6FC"/>
                </a:solidFill>
              </a:rPr>
              <a:t>Based on a questionnaire with voluntary submission</a:t>
            </a:r>
          </a:p>
          <a:p>
            <a:pPr algn="just" eaLnBrk="1" hangingPunct="1">
              <a:lnSpc>
                <a:spcPct val="90000"/>
              </a:lnSpc>
              <a:spcBef>
                <a:spcPct val="20000"/>
              </a:spcBef>
              <a:buFontTx/>
              <a:buChar char="•"/>
            </a:pPr>
            <a:r>
              <a:rPr lang="nl-BE" altLang="en-US" sz="2400" b="0">
                <a:solidFill>
                  <a:srgbClr val="EBE6FC"/>
                </a:solidFill>
              </a:rPr>
              <a:t>  Thus risk for major bias</a:t>
            </a:r>
          </a:p>
        </p:txBody>
      </p:sp>
    </p:spTree>
    <p:extLst>
      <p:ext uri="{BB962C8B-B14F-4D97-AF65-F5344CB8AC3E}">
        <p14:creationId xmlns:p14="http://schemas.microsoft.com/office/powerpoint/2010/main" val="1955602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3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1"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A terminological and ontological problem (2)</a:t>
            </a:r>
          </a:p>
        </p:txBody>
      </p:sp>
      <p:sp>
        <p:nvSpPr>
          <p:cNvPr id="20483" name="Content Placeholder 2"/>
          <p:cNvSpPr>
            <a:spLocks noGrp="1"/>
          </p:cNvSpPr>
          <p:nvPr>
            <p:ph idx="1"/>
          </p:nvPr>
        </p:nvSpPr>
        <p:spPr>
          <a:xfrm>
            <a:off x="228600" y="2438400"/>
            <a:ext cx="8686800" cy="4191000"/>
          </a:xfrm>
        </p:spPr>
        <p:txBody>
          <a:bodyPr/>
          <a:lstStyle/>
          <a:p>
            <a:pPr eaLnBrk="1" hangingPunct="1"/>
            <a:r>
              <a:rPr lang="en-US" altLang="en-US" dirty="0" smtClean="0"/>
              <a:t>Szasz: ‘</a:t>
            </a:r>
            <a:r>
              <a:rPr lang="en-US" altLang="en-US" u="sng" dirty="0" smtClean="0"/>
              <a:t>mental illness</a:t>
            </a:r>
            <a:r>
              <a:rPr lang="en-US" altLang="en-US" dirty="0" smtClean="0"/>
              <a:t> </a:t>
            </a:r>
            <a:r>
              <a:rPr lang="en-US" altLang="en-US" i="1" dirty="0" smtClean="0"/>
              <a:t>is a myth whose function it is to disguise and thus render more palatable the bitter pill of moral conflicts in human relations</a:t>
            </a:r>
            <a:r>
              <a:rPr lang="en-US" altLang="en-US" dirty="0" smtClean="0"/>
              <a:t>’</a:t>
            </a:r>
          </a:p>
          <a:p>
            <a:pPr lvl="1" eaLnBrk="1" hangingPunct="1"/>
            <a:endParaRPr lang="en-GB" altLang="en-US" sz="1400" dirty="0" smtClean="0">
              <a:solidFill>
                <a:schemeClr val="bg1"/>
              </a:solidFill>
            </a:endParaRPr>
          </a:p>
          <a:p>
            <a:pPr lvl="1" eaLnBrk="1" hangingPunct="1"/>
            <a:r>
              <a:rPr lang="en-GB" altLang="en-US" sz="2400" dirty="0" smtClean="0">
                <a:solidFill>
                  <a:schemeClr val="bg1"/>
                </a:solidFill>
              </a:rPr>
              <a:t>Szasz TS: The Myth of Mental Illness. </a:t>
            </a:r>
            <a:r>
              <a:rPr lang="en-GB" altLang="en-US" sz="2400" i="1" dirty="0" smtClean="0">
                <a:solidFill>
                  <a:schemeClr val="bg1"/>
                </a:solidFill>
              </a:rPr>
              <a:t>American Psychologist </a:t>
            </a:r>
            <a:r>
              <a:rPr lang="en-GB" altLang="en-US" sz="2400" dirty="0" smtClean="0">
                <a:solidFill>
                  <a:schemeClr val="bg1"/>
                </a:solidFill>
              </a:rPr>
              <a:t>1960, 15:113-118.</a:t>
            </a:r>
            <a:endParaRPr lang="en-US" altLang="en-US" sz="2400" dirty="0" smtClean="0">
              <a:solidFill>
                <a:schemeClr val="bg1"/>
              </a:solidFill>
            </a:endParaRPr>
          </a:p>
        </p:txBody>
      </p:sp>
    </p:spTree>
    <p:extLst>
      <p:ext uri="{BB962C8B-B14F-4D97-AF65-F5344CB8AC3E}">
        <p14:creationId xmlns:p14="http://schemas.microsoft.com/office/powerpoint/2010/main" val="34945146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r>
              <a:rPr lang="nl-BE" altLang="en-US" smtClean="0"/>
              <a:t>The “M</a:t>
            </a:r>
            <a:r>
              <a:rPr lang="en-US" altLang="en-US" smtClean="0"/>
              <a:t>yth of </a:t>
            </a:r>
            <a:r>
              <a:rPr lang="nl-BE" altLang="en-US" smtClean="0"/>
              <a:t>M</a:t>
            </a:r>
            <a:r>
              <a:rPr lang="en-US" altLang="en-US" smtClean="0"/>
              <a:t>ental </a:t>
            </a:r>
            <a:r>
              <a:rPr lang="nl-BE" altLang="en-US" smtClean="0"/>
              <a:t>I</a:t>
            </a:r>
            <a:r>
              <a:rPr lang="en-US" altLang="en-US" smtClean="0"/>
              <a:t>llness</a:t>
            </a:r>
            <a:r>
              <a:rPr lang="nl-BE" altLang="en-US" smtClean="0"/>
              <a:t>”</a:t>
            </a:r>
            <a:endParaRPr lang="en-US" altLang="en-US" smtClean="0"/>
          </a:p>
        </p:txBody>
      </p:sp>
      <p:sp>
        <p:nvSpPr>
          <p:cNvPr id="21507" name="Rectangle 3"/>
          <p:cNvSpPr>
            <a:spLocks noGrp="1" noChangeArrowheads="1"/>
          </p:cNvSpPr>
          <p:nvPr>
            <p:ph idx="1"/>
          </p:nvPr>
        </p:nvSpPr>
        <p:spPr/>
        <p:txBody>
          <a:bodyPr/>
          <a:lstStyle/>
          <a:p>
            <a:r>
              <a:rPr lang="nl-BE" altLang="en-US" sz="2400" i="1" smtClean="0"/>
              <a:t>“</a:t>
            </a:r>
            <a:r>
              <a:rPr lang="en-US" altLang="en-US" sz="2400" i="1" smtClean="0"/>
              <a:t>I maintain</a:t>
            </a:r>
            <a:r>
              <a:rPr lang="en-US" altLang="en-US" sz="2800" i="1" smtClean="0"/>
              <a:t> </a:t>
            </a:r>
            <a:endParaRPr lang="nl-BE" altLang="en-US" sz="2800" i="1" smtClean="0"/>
          </a:p>
          <a:p>
            <a:pPr lvl="1"/>
            <a:r>
              <a:rPr lang="en-US" altLang="en-US" sz="2400" i="1" smtClean="0"/>
              <a:t>that the mind is not the brain, </a:t>
            </a:r>
            <a:endParaRPr lang="nl-BE" altLang="en-US" sz="2400" i="1" smtClean="0"/>
          </a:p>
          <a:p>
            <a:pPr lvl="1"/>
            <a:r>
              <a:rPr lang="en-US" altLang="en-US" sz="2400" i="1" smtClean="0"/>
              <a:t>that mental functions are not reducible to brain functions, and</a:t>
            </a:r>
            <a:endParaRPr lang="nl-BE" altLang="en-US" sz="2400" i="1" smtClean="0"/>
          </a:p>
          <a:p>
            <a:pPr lvl="1"/>
            <a:r>
              <a:rPr lang="en-US" altLang="en-US" sz="2400" i="1" smtClean="0"/>
              <a:t>that mental diseases are not brain diseases</a:t>
            </a:r>
            <a:r>
              <a:rPr lang="nl-BE" altLang="en-US" sz="2400" i="1" smtClean="0"/>
              <a:t>, </a:t>
            </a:r>
          </a:p>
          <a:p>
            <a:pPr lvl="1"/>
            <a:r>
              <a:rPr lang="en-US" altLang="en-US" sz="2400" i="1" smtClean="0"/>
              <a:t>indeed, that mental diseases are not diseases at all. </a:t>
            </a:r>
          </a:p>
          <a:p>
            <a:r>
              <a:rPr lang="en-US" altLang="en-US" sz="2400" i="1" smtClean="0"/>
              <a:t>When I assert the latter, I do not imply that distressing personal experiences and deviant behaviors do not exist. Anxiety, depression, and conflict do exist--in fact, are intrinsic to the human condition--but they are not diseases in the pathological sense.</a:t>
            </a:r>
            <a:r>
              <a:rPr lang="nl-BE" altLang="en-US" sz="2400" i="1" smtClean="0"/>
              <a:t>”</a:t>
            </a:r>
            <a:endParaRPr lang="en-US" altLang="en-US" sz="2400" i="1" smtClean="0"/>
          </a:p>
        </p:txBody>
      </p:sp>
      <p:sp>
        <p:nvSpPr>
          <p:cNvPr id="21508" name="Rectangle 4"/>
          <p:cNvSpPr>
            <a:spLocks noChangeArrowheads="1"/>
          </p:cNvSpPr>
          <p:nvPr/>
        </p:nvSpPr>
        <p:spPr bwMode="auto">
          <a:xfrm>
            <a:off x="3124200" y="621665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a:solidFill>
                  <a:srgbClr val="EBE6FC"/>
                </a:solidFill>
              </a:rPr>
              <a:t>Thomas S. Szasz</a:t>
            </a:r>
            <a:r>
              <a:rPr lang="nl-BE" altLang="en-US" sz="1800">
                <a:solidFill>
                  <a:srgbClr val="EBE6FC"/>
                </a:solidFill>
              </a:rPr>
              <a:t> (MD)</a:t>
            </a:r>
            <a:r>
              <a:rPr lang="en-US" altLang="en-US" sz="1800">
                <a:solidFill>
                  <a:srgbClr val="EBE6FC"/>
                </a:solidFill>
              </a:rPr>
              <a:t>, Mental Disorders Are Not Diseases</a:t>
            </a:r>
            <a:r>
              <a:rPr lang="nl-BE" altLang="en-US" sz="1800">
                <a:solidFill>
                  <a:srgbClr val="EBE6FC"/>
                </a:solidFill>
              </a:rPr>
              <a:t>.</a:t>
            </a:r>
          </a:p>
          <a:p>
            <a:pPr algn="r" eaLnBrk="1" hangingPunct="1"/>
            <a:r>
              <a:rPr lang="en-US" altLang="en-US" sz="1800">
                <a:solidFill>
                  <a:srgbClr val="EBE6FC"/>
                </a:solidFill>
              </a:rPr>
              <a:t>USA Today (Magazine) January 2000</a:t>
            </a:r>
          </a:p>
        </p:txBody>
      </p:sp>
    </p:spTree>
    <p:extLst>
      <p:ext uri="{BB962C8B-B14F-4D97-AF65-F5344CB8AC3E}">
        <p14:creationId xmlns:p14="http://schemas.microsoft.com/office/powerpoint/2010/main" val="3263332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609600"/>
            <a:ext cx="9144000" cy="6248399"/>
          </a:xfrm>
          <a:prstGeom prst="rect">
            <a:avLst/>
          </a:prstGeom>
        </p:spPr>
      </p:pic>
      <p:sp>
        <p:nvSpPr>
          <p:cNvPr id="7" name="Rectangle 6"/>
          <p:cNvSpPr/>
          <p:nvPr/>
        </p:nvSpPr>
        <p:spPr>
          <a:xfrm>
            <a:off x="5715000" y="5943600"/>
            <a:ext cx="3352800" cy="830997"/>
          </a:xfrm>
          <a:prstGeom prst="rect">
            <a:avLst/>
          </a:prstGeom>
        </p:spPr>
        <p:txBody>
          <a:bodyPr wrap="square">
            <a:spAutoFit/>
          </a:bodyPr>
          <a:lstStyle/>
          <a:p>
            <a:r>
              <a:rPr lang="en-US" sz="1200" dirty="0" smtClean="0"/>
              <a:t>Roughly: https</a:t>
            </a:r>
            <a:r>
              <a:rPr lang="en-US" sz="1200" dirty="0"/>
              <a:t>://blogs.scientificamerican.com/doing-good-science/what-is-philosophy-of-science-and-should-scientists-care/</a:t>
            </a:r>
          </a:p>
        </p:txBody>
      </p:sp>
      <p:sp>
        <p:nvSpPr>
          <p:cNvPr id="2" name="Rectangle 1"/>
          <p:cNvSpPr/>
          <p:nvPr/>
        </p:nvSpPr>
        <p:spPr bwMode="auto">
          <a:xfrm>
            <a:off x="304800" y="3886200"/>
            <a:ext cx="8382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638800" y="5410199"/>
            <a:ext cx="3352800" cy="3569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971800" y="5717540"/>
            <a:ext cx="3352800" cy="3569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2887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Our interpretation of Szasz (1)</a:t>
            </a:r>
          </a:p>
        </p:txBody>
      </p:sp>
      <p:sp>
        <p:nvSpPr>
          <p:cNvPr id="22531" name="Content Placeholder 2"/>
          <p:cNvSpPr>
            <a:spLocks noGrp="1"/>
          </p:cNvSpPr>
          <p:nvPr>
            <p:ph idx="1"/>
          </p:nvPr>
        </p:nvSpPr>
        <p:spPr/>
        <p:txBody>
          <a:bodyPr/>
          <a:lstStyle/>
          <a:p>
            <a:r>
              <a:rPr lang="en-US" altLang="en-US" sz="2800" smtClean="0"/>
              <a:t>the group of persons ‘</a:t>
            </a:r>
            <a:r>
              <a:rPr lang="en-US" altLang="en-US" sz="2800" i="1" smtClean="0"/>
              <a:t>known to manifest various peculiarities or disorders of thinking and behavior</a:t>
            </a:r>
            <a:r>
              <a:rPr lang="en-US" altLang="en-US" sz="2800" smtClean="0"/>
              <a:t>’ and about which </a:t>
            </a:r>
            <a:r>
              <a:rPr lang="en-US" altLang="en-US" sz="2800" u="sng" smtClean="0"/>
              <a:t>it is therefore said</a:t>
            </a:r>
            <a:r>
              <a:rPr lang="en-US" altLang="en-US" sz="2800" smtClean="0"/>
              <a:t> that they have a mental illness, consists of two subgroups: </a:t>
            </a:r>
          </a:p>
          <a:p>
            <a:pPr lvl="1"/>
            <a:r>
              <a:rPr lang="en-US" altLang="en-US" smtClean="0"/>
              <a:t>(1) those for which there is an underlying </a:t>
            </a:r>
            <a:r>
              <a:rPr lang="en-US" altLang="en-US" i="1" smtClean="0"/>
              <a:t>brain disorder</a:t>
            </a:r>
            <a:r>
              <a:rPr lang="en-US" altLang="en-US" smtClean="0"/>
              <a:t> perhaps not yet discoverable by what the state of the art is able to offer; and </a:t>
            </a:r>
          </a:p>
          <a:p>
            <a:pPr lvl="1"/>
            <a:r>
              <a:rPr lang="en-US" altLang="en-US" smtClean="0"/>
              <a:t>(2) those who exhibit in their behavior a ‘</a:t>
            </a:r>
            <a:r>
              <a:rPr lang="en-US" altLang="en-US" i="1" smtClean="0"/>
              <a:t>deviance … from certain psychosocial, ethical, or legal norms</a:t>
            </a:r>
            <a:r>
              <a:rPr lang="en-US" altLang="en-US" smtClean="0"/>
              <a:t>’ as judged by themselves, by clinicians, or by others. </a:t>
            </a:r>
          </a:p>
          <a:p>
            <a:pPr>
              <a:buFontTx/>
              <a:buNone/>
            </a:pPr>
            <a:endParaRPr lang="en-US" altLang="en-US" smtClean="0"/>
          </a:p>
        </p:txBody>
      </p:sp>
    </p:spTree>
    <p:extLst>
      <p:ext uri="{BB962C8B-B14F-4D97-AF65-F5344CB8AC3E}">
        <p14:creationId xmlns:p14="http://schemas.microsoft.com/office/powerpoint/2010/main" val="1454528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Our interpretation of Szasz (2)</a:t>
            </a:r>
          </a:p>
        </p:txBody>
      </p:sp>
      <p:sp>
        <p:nvSpPr>
          <p:cNvPr id="12291" name="Content Placeholder 2"/>
          <p:cNvSpPr>
            <a:spLocks noGrp="1"/>
          </p:cNvSpPr>
          <p:nvPr>
            <p:ph idx="1"/>
          </p:nvPr>
        </p:nvSpPr>
        <p:spPr/>
        <p:txBody>
          <a:bodyPr/>
          <a:lstStyle/>
          <a:p>
            <a:pPr marL="342900" lvl="1" indent="-342900">
              <a:buFontTx/>
              <a:buChar char="•"/>
              <a:defRPr/>
            </a:pPr>
            <a:r>
              <a:rPr lang="en-US" sz="2800" dirty="0" smtClean="0"/>
              <a:t>those for which there is an underlying </a:t>
            </a:r>
            <a:r>
              <a:rPr lang="en-US" sz="2800" i="1" dirty="0" smtClean="0"/>
              <a:t>brain disorder</a:t>
            </a:r>
            <a:r>
              <a:rPr lang="en-US" sz="2800" dirty="0" smtClean="0"/>
              <a:t> perhaps not yet discoverable by what the state of the art is able to offer</a:t>
            </a:r>
          </a:p>
          <a:p>
            <a:pPr lvl="1">
              <a:defRPr/>
            </a:pPr>
            <a:r>
              <a:rPr lang="en-US" sz="2400" dirty="0" smtClean="0"/>
              <a:t>would be better described as </a:t>
            </a:r>
            <a:r>
              <a:rPr lang="en-US" sz="2400" u="sng" dirty="0" smtClean="0"/>
              <a:t>having a brain disorder</a:t>
            </a:r>
            <a:r>
              <a:rPr lang="en-US" sz="2400" dirty="0" smtClean="0"/>
              <a:t>, </a:t>
            </a:r>
          </a:p>
          <a:p>
            <a:pPr marL="457200" indent="-457200">
              <a:buFont typeface="Arial" panose="020B0604020202020204" pitchFamily="34" charset="0"/>
              <a:buChar char="•"/>
              <a:defRPr/>
            </a:pPr>
            <a:r>
              <a:rPr lang="en-US" sz="2800" dirty="0" smtClean="0"/>
              <a:t>those who exhibit in their behavior a ‘</a:t>
            </a:r>
            <a:r>
              <a:rPr lang="en-US" sz="2800" i="1" dirty="0" smtClean="0"/>
              <a:t>deviance … from certain psychosocial, ethical, or legal norms</a:t>
            </a:r>
            <a:r>
              <a:rPr lang="en-US" sz="2800" dirty="0" smtClean="0"/>
              <a:t>’ as judged by themselves, by clinicians, or by others</a:t>
            </a:r>
          </a:p>
          <a:p>
            <a:pPr lvl="1">
              <a:defRPr/>
            </a:pPr>
            <a:r>
              <a:rPr lang="en-US" sz="2400" dirty="0" smtClean="0"/>
              <a:t>while they might indeed have ‘</a:t>
            </a:r>
            <a:r>
              <a:rPr lang="en-US" sz="2400" i="1" dirty="0" smtClean="0"/>
              <a:t>problems of living</a:t>
            </a:r>
            <a:r>
              <a:rPr lang="en-US" sz="2400" dirty="0" smtClean="0"/>
              <a:t>’, and thus be suffering, are not suffering because of some disorder of a special, mental kind. </a:t>
            </a:r>
          </a:p>
        </p:txBody>
      </p:sp>
    </p:spTree>
    <p:extLst>
      <p:ext uri="{BB962C8B-B14F-4D97-AF65-F5344CB8AC3E}">
        <p14:creationId xmlns:p14="http://schemas.microsoft.com/office/powerpoint/2010/main" val="33782513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Our interpretation of Szasz (3)</a:t>
            </a:r>
          </a:p>
        </p:txBody>
      </p:sp>
      <p:sp>
        <p:nvSpPr>
          <p:cNvPr id="24579" name="Content Placeholder 2"/>
          <p:cNvSpPr>
            <a:spLocks noGrp="1"/>
          </p:cNvSpPr>
          <p:nvPr>
            <p:ph idx="1"/>
          </p:nvPr>
        </p:nvSpPr>
        <p:spPr/>
        <p:txBody>
          <a:bodyPr/>
          <a:lstStyle/>
          <a:p>
            <a:r>
              <a:rPr lang="en-US" altLang="en-US" smtClean="0"/>
              <a:t>Szasz hereby rejects as fallacious the view which regards social intercourse</a:t>
            </a:r>
            <a:r>
              <a:rPr lang="en-US" altLang="en-US" i="1" smtClean="0"/>
              <a:t> </a:t>
            </a:r>
            <a:r>
              <a:rPr lang="en-US" altLang="en-US" smtClean="0"/>
              <a:t>‘</a:t>
            </a:r>
            <a:r>
              <a:rPr lang="en-US" altLang="en-US" i="1" smtClean="0"/>
              <a:t>as something inherently harmonious, its disturbance being due solely to the presence of “mental illness” in many people</a:t>
            </a:r>
            <a:r>
              <a:rPr lang="en-US" altLang="en-US" smtClean="0"/>
              <a:t>’.</a:t>
            </a:r>
          </a:p>
        </p:txBody>
      </p:sp>
    </p:spTree>
    <p:extLst>
      <p:ext uri="{BB962C8B-B14F-4D97-AF65-F5344CB8AC3E}">
        <p14:creationId xmlns:p14="http://schemas.microsoft.com/office/powerpoint/2010/main" val="39567519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A terminological and ontological problem (3)</a:t>
            </a:r>
          </a:p>
        </p:txBody>
      </p:sp>
      <p:sp>
        <p:nvSpPr>
          <p:cNvPr id="25603" name="Content Placeholder 2"/>
          <p:cNvSpPr>
            <a:spLocks noGrp="1"/>
          </p:cNvSpPr>
          <p:nvPr>
            <p:ph idx="1"/>
          </p:nvPr>
        </p:nvSpPr>
        <p:spPr>
          <a:xfrm>
            <a:off x="228600" y="2209800"/>
            <a:ext cx="8686800" cy="4419600"/>
          </a:xfrm>
        </p:spPr>
        <p:txBody>
          <a:bodyPr/>
          <a:lstStyle/>
          <a:p>
            <a:r>
              <a:rPr lang="en-US" altLang="en-US" i="1" dirty="0" smtClean="0"/>
              <a:t>Adoption of a generic, presumably universal, definition of "mental disorder" would be premature. It may cause more harm than good to psychiatry</a:t>
            </a:r>
            <a:r>
              <a:rPr lang="en-US" altLang="en-US" dirty="0" smtClean="0"/>
              <a:t>.</a:t>
            </a:r>
          </a:p>
          <a:p>
            <a:pPr lvl="1"/>
            <a:r>
              <a:rPr lang="en-GB" altLang="en-US" dirty="0" err="1" smtClean="0"/>
              <a:t>Jablensky</a:t>
            </a:r>
            <a:r>
              <a:rPr lang="en-GB" altLang="en-US" dirty="0" smtClean="0"/>
              <a:t> A: </a:t>
            </a:r>
            <a:r>
              <a:rPr lang="en-GB" altLang="en-US" b="1" dirty="0" smtClean="0"/>
              <a:t>Does psychiatry need an overarching concept of "mental disorder"?</a:t>
            </a:r>
            <a:r>
              <a:rPr lang="en-GB" altLang="en-US" dirty="0" smtClean="0"/>
              <a:t> </a:t>
            </a:r>
            <a:r>
              <a:rPr lang="en-GB" altLang="en-US" i="1" dirty="0" smtClean="0"/>
              <a:t>World Psychiatry </a:t>
            </a:r>
            <a:r>
              <a:rPr lang="en-GB" altLang="en-US" dirty="0" smtClean="0"/>
              <a:t>2007, </a:t>
            </a:r>
            <a:r>
              <a:rPr lang="en-GB" altLang="en-US" b="1" dirty="0" smtClean="0"/>
              <a:t>6:</a:t>
            </a:r>
            <a:r>
              <a:rPr lang="en-GB" altLang="en-US" dirty="0" smtClean="0"/>
              <a:t>157-158.</a:t>
            </a:r>
            <a:endParaRPr lang="en-US" altLang="en-US" dirty="0" smtClean="0"/>
          </a:p>
        </p:txBody>
      </p:sp>
    </p:spTree>
    <p:extLst>
      <p:ext uri="{BB962C8B-B14F-4D97-AF65-F5344CB8AC3E}">
        <p14:creationId xmlns:p14="http://schemas.microsoft.com/office/powerpoint/2010/main" val="23914487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Jablensky’s arguments (1)</a:t>
            </a:r>
          </a:p>
        </p:txBody>
      </p:sp>
      <p:sp>
        <p:nvSpPr>
          <p:cNvPr id="14339" name="Content Placeholder 2"/>
          <p:cNvSpPr>
            <a:spLocks noGrp="1"/>
          </p:cNvSpPr>
          <p:nvPr>
            <p:ph idx="1"/>
          </p:nvPr>
        </p:nvSpPr>
        <p:spPr/>
        <p:txBody>
          <a:bodyPr/>
          <a:lstStyle/>
          <a:p>
            <a:pPr>
              <a:spcBef>
                <a:spcPct val="0"/>
              </a:spcBef>
            </a:pPr>
            <a:r>
              <a:rPr lang="en-US" altLang="en-US" sz="2800" smtClean="0"/>
              <a:t>A terminological argument</a:t>
            </a:r>
          </a:p>
          <a:p>
            <a:pPr lvl="1">
              <a:spcBef>
                <a:spcPct val="0"/>
              </a:spcBef>
            </a:pPr>
            <a:r>
              <a:rPr lang="en-US" altLang="en-US" sz="2400" i="1" smtClean="0"/>
              <a:t>Neither disease nor health has ever been strictly and unambiguously defined in terms of finite sets of observable referential phenomena. </a:t>
            </a:r>
          </a:p>
          <a:p>
            <a:pPr>
              <a:spcBef>
                <a:spcPct val="0"/>
              </a:spcBef>
            </a:pPr>
            <a:r>
              <a:rPr lang="en-US" altLang="en-US" sz="2800" smtClean="0"/>
              <a:t>Arguments of utility:</a:t>
            </a:r>
          </a:p>
          <a:p>
            <a:pPr lvl="1">
              <a:spcBef>
                <a:spcPct val="0"/>
              </a:spcBef>
            </a:pPr>
            <a:r>
              <a:rPr lang="en-US" altLang="en-US" sz="2400" i="1" smtClean="0"/>
              <a:t>the medical person is least concerned with what healthy and sick mean in general ... we do not need the concept of ‘illness in general’ at all </a:t>
            </a:r>
          </a:p>
          <a:p>
            <a:pPr lvl="2">
              <a:spcBef>
                <a:spcPct val="0"/>
              </a:spcBef>
            </a:pPr>
            <a:r>
              <a:rPr lang="en-US" altLang="en-US" sz="1400" smtClean="0"/>
              <a:t>Jaspers K. </a:t>
            </a:r>
            <a:r>
              <a:rPr lang="en-US" altLang="en-US" sz="1400" i="1" smtClean="0"/>
              <a:t>General psychopathology. </a:t>
            </a:r>
            <a:r>
              <a:rPr lang="en-US" altLang="en-US" sz="1400" smtClean="0"/>
              <a:t>Birmingham: Birmingham University Press; 1963. </a:t>
            </a:r>
          </a:p>
          <a:p>
            <a:pPr lvl="1">
              <a:spcBef>
                <a:spcPct val="0"/>
              </a:spcBef>
            </a:pPr>
            <a:r>
              <a:rPr lang="en-US" altLang="en-US" sz="2400" i="1" smtClean="0"/>
              <a:t>doctors do not concern themselves with maximizing the evolutionary advantages of the human race as a whole, but with aiding individuals</a:t>
            </a:r>
          </a:p>
          <a:p>
            <a:pPr lvl="2">
              <a:spcBef>
                <a:spcPct val="0"/>
              </a:spcBef>
            </a:pPr>
            <a:r>
              <a:rPr lang="en-US" altLang="en-US" sz="1400" smtClean="0"/>
              <a:t>Toon PD. Defining "disease" - classification must be distinguished from evaluation. </a:t>
            </a:r>
            <a:r>
              <a:rPr lang="en-US" altLang="en-US" sz="1400" i="1" smtClean="0"/>
              <a:t>J Med Ethics. </a:t>
            </a:r>
            <a:r>
              <a:rPr lang="en-US" altLang="en-US" sz="1400" smtClean="0"/>
              <a:t>1981;7:197–201.</a:t>
            </a:r>
            <a:endParaRPr lang="en-US" altLang="en-US" smtClean="0"/>
          </a:p>
        </p:txBody>
      </p:sp>
    </p:spTree>
    <p:extLst>
      <p:ext uri="{BB962C8B-B14F-4D97-AF65-F5344CB8AC3E}">
        <p14:creationId xmlns:p14="http://schemas.microsoft.com/office/powerpoint/2010/main" val="3786682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Jablensky’s arguments (2)</a:t>
            </a:r>
          </a:p>
        </p:txBody>
      </p:sp>
      <p:sp>
        <p:nvSpPr>
          <p:cNvPr id="15363" name="Content Placeholder 2"/>
          <p:cNvSpPr>
            <a:spLocks noGrp="1"/>
          </p:cNvSpPr>
          <p:nvPr>
            <p:ph idx="1"/>
          </p:nvPr>
        </p:nvSpPr>
        <p:spPr/>
        <p:txBody>
          <a:bodyPr/>
          <a:lstStyle/>
          <a:p>
            <a:r>
              <a:rPr lang="en-US" altLang="en-US" smtClean="0"/>
              <a:t>Ontological argument:</a:t>
            </a:r>
          </a:p>
          <a:p>
            <a:pPr lvl="1"/>
            <a:r>
              <a:rPr lang="en-US" altLang="en-US" sz="2400" i="1" smtClean="0"/>
              <a:t>we now </a:t>
            </a:r>
            <a:r>
              <a:rPr lang="en-US" altLang="en-US" sz="2400" b="1" i="1" u="sng" smtClean="0"/>
              <a:t>know</a:t>
            </a:r>
            <a:r>
              <a:rPr lang="en-US" altLang="en-US" sz="2400" i="1" smtClean="0"/>
              <a:t> that no such general and uniform concept exists</a:t>
            </a:r>
            <a:r>
              <a:rPr lang="en-US" altLang="en-US" sz="2400" smtClean="0"/>
              <a:t>. </a:t>
            </a:r>
          </a:p>
          <a:p>
            <a:pPr lvl="2"/>
            <a:r>
              <a:rPr lang="en-US" altLang="en-US" sz="1400" smtClean="0"/>
              <a:t>Jaspers K. </a:t>
            </a:r>
            <a:r>
              <a:rPr lang="en-US" altLang="en-US" sz="1400" i="1" smtClean="0"/>
              <a:t>General psychopathology ,</a:t>
            </a:r>
            <a:r>
              <a:rPr lang="en-US" altLang="en-US" sz="1400" smtClean="0"/>
              <a:t>Birmingham: Birmingham University Press; 1963..</a:t>
            </a:r>
          </a:p>
          <a:p>
            <a:r>
              <a:rPr lang="en-US" altLang="en-US" smtClean="0"/>
              <a:t>Epistemological argument:</a:t>
            </a:r>
          </a:p>
          <a:p>
            <a:pPr lvl="1"/>
            <a:r>
              <a:rPr lang="en-US" altLang="en-US" sz="2400" i="1" smtClean="0"/>
              <a:t>the emergence of molecular genetic classifications of large groups of diseases, and the concomitant availability of genetic diagnostic tests, raise the possibility that the entire taxonomy of human disease may eventually be revised.</a:t>
            </a:r>
          </a:p>
          <a:p>
            <a:pPr lvl="1">
              <a:buFontTx/>
              <a:buNone/>
            </a:pPr>
            <a:endParaRPr lang="en-US" altLang="en-US" sz="2400" i="1" smtClean="0"/>
          </a:p>
          <a:p>
            <a:pPr lvl="2"/>
            <a:endParaRPr lang="en-US" altLang="en-US" smtClean="0"/>
          </a:p>
        </p:txBody>
      </p:sp>
    </p:spTree>
    <p:extLst>
      <p:ext uri="{BB962C8B-B14F-4D97-AF65-F5344CB8AC3E}">
        <p14:creationId xmlns:p14="http://schemas.microsoft.com/office/powerpoint/2010/main" val="43032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28600" y="5105400"/>
            <a:ext cx="8686800" cy="1524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674" name="Title 1"/>
          <p:cNvSpPr>
            <a:spLocks noGrp="1"/>
          </p:cNvSpPr>
          <p:nvPr>
            <p:ph type="title"/>
          </p:nvPr>
        </p:nvSpPr>
        <p:spPr/>
        <p:txBody>
          <a:bodyPr/>
          <a:lstStyle/>
          <a:p>
            <a:pPr eaLnBrk="1" hangingPunct="1"/>
            <a:r>
              <a:rPr lang="en-US" altLang="en-US" smtClean="0"/>
              <a:t>Missing the nail</a:t>
            </a:r>
          </a:p>
        </p:txBody>
      </p:sp>
      <p:sp>
        <p:nvSpPr>
          <p:cNvPr id="16387" name="Content Placeholder 2"/>
          <p:cNvSpPr>
            <a:spLocks noGrp="1"/>
          </p:cNvSpPr>
          <p:nvPr>
            <p:ph idx="1"/>
          </p:nvPr>
        </p:nvSpPr>
        <p:spPr/>
        <p:txBody>
          <a:bodyPr/>
          <a:lstStyle/>
          <a:p>
            <a:pPr eaLnBrk="1" hangingPunct="1"/>
            <a:r>
              <a:rPr lang="en-US" altLang="en-US" sz="2800" dirty="0" smtClean="0"/>
              <a:t>A definition of ‘mental disorder’ should be such </a:t>
            </a:r>
          </a:p>
          <a:p>
            <a:pPr lvl="1" eaLnBrk="1" hangingPunct="1"/>
            <a:r>
              <a:rPr lang="en-US" altLang="en-US" sz="2400" dirty="0" smtClean="0"/>
              <a:t>(a) that it ‘</a:t>
            </a:r>
            <a:r>
              <a:rPr lang="en-US" altLang="en-US" sz="2400" i="1" dirty="0" smtClean="0"/>
              <a:t>can be used as a criterion for assessing potential candidates for inclusion in the classification, and deletions from it</a:t>
            </a:r>
            <a:r>
              <a:rPr lang="en-US" altLang="en-US" sz="2400" dirty="0" smtClean="0"/>
              <a:t>’ and </a:t>
            </a:r>
          </a:p>
          <a:p>
            <a:pPr lvl="1" eaLnBrk="1" hangingPunct="1"/>
            <a:r>
              <a:rPr lang="en-US" altLang="en-US" sz="2400" dirty="0" smtClean="0"/>
              <a:t>(b) that there should be ‘</a:t>
            </a:r>
            <a:r>
              <a:rPr lang="en-US" altLang="en-US" sz="2400" i="1" dirty="0" smtClean="0"/>
              <a:t>at least no ambiguity about the reason that individual candidate diagnoses are included or excluded</a:t>
            </a:r>
            <a:r>
              <a:rPr lang="en-US" altLang="en-US" sz="2400" dirty="0" smtClean="0"/>
              <a:t>’.</a:t>
            </a:r>
          </a:p>
          <a:p>
            <a:pPr lvl="2" eaLnBrk="1" hangingPunct="1"/>
            <a:r>
              <a:rPr lang="en-GB" altLang="en-US" sz="1000" dirty="0" err="1" smtClean="0"/>
              <a:t>Kupfer</a:t>
            </a:r>
            <a:r>
              <a:rPr lang="en-GB" altLang="en-US" sz="1000" dirty="0" smtClean="0"/>
              <a:t> D, First M, </a:t>
            </a:r>
            <a:r>
              <a:rPr lang="en-GB" altLang="en-US" sz="1000" dirty="0" err="1" smtClean="0"/>
              <a:t>Regier</a:t>
            </a:r>
            <a:r>
              <a:rPr lang="en-GB" altLang="en-US" sz="1000" dirty="0" smtClean="0"/>
              <a:t> D (Eds.): </a:t>
            </a:r>
            <a:r>
              <a:rPr lang="en-GB" altLang="en-US" sz="1000" b="1" i="1" dirty="0" smtClean="0"/>
              <a:t>A Research Agenda for DSM-V</a:t>
            </a:r>
            <a:r>
              <a:rPr lang="en-GB" altLang="en-US" sz="1000" b="1" dirty="0" smtClean="0"/>
              <a:t>,</a:t>
            </a:r>
            <a:r>
              <a:rPr lang="en-GB" altLang="en-US" sz="1000" dirty="0" smtClean="0"/>
              <a:t> American Psychiatric Association; 2002.</a:t>
            </a:r>
            <a:r>
              <a:rPr lang="en-US" altLang="en-US" sz="1000" dirty="0" smtClean="0"/>
              <a:t> </a:t>
            </a:r>
          </a:p>
          <a:p>
            <a:pPr eaLnBrk="1" hangingPunct="1"/>
            <a:endParaRPr lang="en-US" altLang="en-US" sz="2800" dirty="0" smtClean="0">
              <a:solidFill>
                <a:srgbClr val="FF0000"/>
              </a:solidFill>
            </a:endParaRPr>
          </a:p>
          <a:p>
            <a:pPr eaLnBrk="1" hangingPunct="1"/>
            <a:r>
              <a:rPr lang="en-US" altLang="en-US" sz="2800" dirty="0" smtClean="0">
                <a:solidFill>
                  <a:srgbClr val="FF0000"/>
                </a:solidFill>
              </a:rPr>
              <a:t>Problem:</a:t>
            </a:r>
          </a:p>
          <a:p>
            <a:pPr marL="0" indent="0" eaLnBrk="1" hangingPunct="1"/>
            <a:r>
              <a:rPr lang="en-US" altLang="en-US" sz="2000" dirty="0" smtClean="0">
                <a:solidFill>
                  <a:srgbClr val="FF0000"/>
                </a:solidFill>
              </a:rPr>
              <a:t>This </a:t>
            </a:r>
            <a:r>
              <a:rPr lang="en-US" altLang="en-US" sz="2000" dirty="0" smtClean="0">
                <a:solidFill>
                  <a:srgbClr val="FF0000"/>
                </a:solidFill>
              </a:rPr>
              <a:t>doesn’t address at all what candidate mental disorders have in common, i.e. what differentiates them from other, non-mental disorders.</a:t>
            </a:r>
          </a:p>
        </p:txBody>
      </p:sp>
    </p:spTree>
    <p:extLst>
      <p:ext uri="{BB962C8B-B14F-4D97-AF65-F5344CB8AC3E}">
        <p14:creationId xmlns:p14="http://schemas.microsoft.com/office/powerpoint/2010/main" val="130925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387"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52400" y="4495800"/>
            <a:ext cx="8839200" cy="1600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698" name="Title 1"/>
          <p:cNvSpPr>
            <a:spLocks noGrp="1"/>
          </p:cNvSpPr>
          <p:nvPr>
            <p:ph type="title"/>
          </p:nvPr>
        </p:nvSpPr>
        <p:spPr/>
        <p:txBody>
          <a:bodyPr/>
          <a:lstStyle/>
          <a:p>
            <a:r>
              <a:rPr lang="en-US" altLang="en-US" smtClean="0"/>
              <a:t>ICD-10 Mental disease guidelines</a:t>
            </a:r>
          </a:p>
        </p:txBody>
      </p:sp>
      <p:sp>
        <p:nvSpPr>
          <p:cNvPr id="17411" name="Content Placeholder 2"/>
          <p:cNvSpPr>
            <a:spLocks noGrp="1"/>
          </p:cNvSpPr>
          <p:nvPr>
            <p:ph idx="1"/>
          </p:nvPr>
        </p:nvSpPr>
        <p:spPr/>
        <p:txBody>
          <a:bodyPr/>
          <a:lstStyle/>
          <a:p>
            <a:r>
              <a:rPr lang="en-US" altLang="en-US" dirty="0" smtClean="0"/>
              <a:t>Two distinct ones:</a:t>
            </a:r>
          </a:p>
          <a:p>
            <a:pPr lvl="1"/>
            <a:r>
              <a:rPr lang="en-GB" altLang="en-US" sz="2400" i="1" dirty="0" smtClean="0"/>
              <a:t>The ICD-10 Classification of Mental and Behavioural Disorders: </a:t>
            </a:r>
            <a:r>
              <a:rPr lang="en-GB" altLang="en-US" b="1" i="1" u="sng" dirty="0" smtClean="0"/>
              <a:t>Clinical</a:t>
            </a:r>
            <a:r>
              <a:rPr lang="en-GB" altLang="en-US" b="1" i="1" dirty="0" smtClean="0"/>
              <a:t> descriptions and diagnostic guidelines</a:t>
            </a:r>
            <a:r>
              <a:rPr lang="en-GB" altLang="en-US" i="1" dirty="0" smtClean="0"/>
              <a:t>.</a:t>
            </a:r>
            <a:r>
              <a:rPr lang="en-GB" altLang="en-US" dirty="0" smtClean="0"/>
              <a:t> </a:t>
            </a:r>
            <a:r>
              <a:rPr lang="en-GB" altLang="en-US" sz="2400" dirty="0" smtClean="0"/>
              <a:t>Geneva: World Health Organization; 1992</a:t>
            </a:r>
            <a:r>
              <a:rPr lang="en-GB" altLang="en-US" dirty="0" smtClean="0"/>
              <a:t>.</a:t>
            </a:r>
            <a:endParaRPr lang="en-US" altLang="en-US" dirty="0" smtClean="0"/>
          </a:p>
          <a:p>
            <a:pPr lvl="1"/>
            <a:r>
              <a:rPr lang="en-GB" altLang="en-US" sz="2400" i="1" dirty="0" smtClean="0"/>
              <a:t>The ICD-10 Classification of Mental and Behavioural Disorders: </a:t>
            </a:r>
            <a:r>
              <a:rPr lang="en-GB" altLang="en-US" b="1" i="1" dirty="0" smtClean="0"/>
              <a:t>Diagnostic criteria </a:t>
            </a:r>
            <a:r>
              <a:rPr lang="en-GB" altLang="en-US" b="1" i="1" u="sng" dirty="0" smtClean="0"/>
              <a:t>for research</a:t>
            </a:r>
            <a:r>
              <a:rPr lang="en-GB" altLang="en-US" i="1" dirty="0" smtClean="0"/>
              <a:t>.</a:t>
            </a:r>
            <a:r>
              <a:rPr lang="en-GB" altLang="en-US" dirty="0" smtClean="0"/>
              <a:t> </a:t>
            </a:r>
            <a:r>
              <a:rPr lang="en-GB" altLang="en-US" sz="2400" dirty="0" smtClean="0"/>
              <a:t>Geneva: World Health Organization; 1993.</a:t>
            </a:r>
            <a:endParaRPr lang="en-US" altLang="en-US" sz="2400" dirty="0" smtClean="0"/>
          </a:p>
          <a:p>
            <a:r>
              <a:rPr lang="en-US" altLang="en-US" dirty="0" smtClean="0">
                <a:solidFill>
                  <a:srgbClr val="FF0000"/>
                </a:solidFill>
              </a:rPr>
              <a:t>Problem:</a:t>
            </a:r>
          </a:p>
          <a:p>
            <a:pPr marL="0" indent="0"/>
            <a:r>
              <a:rPr lang="en-US" altLang="en-US" dirty="0" smtClean="0">
                <a:solidFill>
                  <a:srgbClr val="FF0000"/>
                </a:solidFill>
              </a:rPr>
              <a:t>an </a:t>
            </a:r>
            <a:r>
              <a:rPr lang="en-US" altLang="en-US" dirty="0" smtClean="0">
                <a:solidFill>
                  <a:srgbClr val="FF0000"/>
                </a:solidFill>
              </a:rPr>
              <a:t>individual entity, such as a mental disorder in a specific patient, does not change when looked at from distinct perspectives. </a:t>
            </a:r>
          </a:p>
        </p:txBody>
      </p:sp>
    </p:spTree>
    <p:extLst>
      <p:ext uri="{BB962C8B-B14F-4D97-AF65-F5344CB8AC3E}">
        <p14:creationId xmlns:p14="http://schemas.microsoft.com/office/powerpoint/2010/main" val="1103131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411"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a:xfrm>
            <a:off x="82550" y="1004888"/>
            <a:ext cx="8966200" cy="1190625"/>
          </a:xfrm>
        </p:spPr>
        <p:txBody>
          <a:bodyPr/>
          <a:lstStyle/>
          <a:p>
            <a:r>
              <a:rPr lang="nl-BE" altLang="en-US" smtClean="0"/>
              <a:t>The ‘</a:t>
            </a:r>
            <a:r>
              <a:rPr lang="nl-BE" altLang="en-US" i="1" smtClean="0"/>
              <a:t>categorical – dimensional’</a:t>
            </a:r>
            <a:r>
              <a:rPr lang="nl-BE" altLang="en-US" smtClean="0"/>
              <a:t> debate on the classification of mental disorders</a:t>
            </a:r>
            <a:endParaRPr lang="en-US" altLang="en-US" smtClean="0"/>
          </a:p>
        </p:txBody>
      </p:sp>
      <p:sp>
        <p:nvSpPr>
          <p:cNvPr id="86019" name="Rectangle 3"/>
          <p:cNvSpPr>
            <a:spLocks noGrp="1" noChangeArrowheads="1"/>
          </p:cNvSpPr>
          <p:nvPr>
            <p:ph type="body" idx="1"/>
          </p:nvPr>
        </p:nvSpPr>
        <p:spPr>
          <a:xfrm>
            <a:off x="152400" y="2286000"/>
            <a:ext cx="8839200" cy="4419600"/>
          </a:xfrm>
        </p:spPr>
        <p:txBody>
          <a:bodyPr/>
          <a:lstStyle/>
          <a:p>
            <a:r>
              <a:rPr lang="nl-BE" altLang="en-US" sz="2800" smtClean="0"/>
              <a:t>Rough distinction:</a:t>
            </a:r>
          </a:p>
          <a:p>
            <a:pPr lvl="1"/>
            <a:r>
              <a:rPr lang="nl-BE" altLang="en-US" sz="2400" smtClean="0"/>
              <a:t>“</a:t>
            </a:r>
            <a:r>
              <a:rPr lang="nl-BE" altLang="en-US" sz="2400" b="1" u="sng" smtClean="0"/>
              <a:t>Categorical</a:t>
            </a:r>
            <a:r>
              <a:rPr lang="nl-BE" altLang="en-US" sz="2400" smtClean="0"/>
              <a:t>”: </a:t>
            </a:r>
            <a:r>
              <a:rPr lang="en-GB" altLang="en-US" sz="2400" smtClean="0">
                <a:cs typeface="Times New Roman" panose="02020603050405020304" pitchFamily="18" charset="0"/>
              </a:rPr>
              <a:t>‘mental disorders’ can be classified as single, discrete and mutually exclusive types, of which a particular patient does or does not exhibit an instance.</a:t>
            </a:r>
          </a:p>
          <a:p>
            <a:pPr lvl="1"/>
            <a:r>
              <a:rPr lang="en-GB" altLang="en-US" sz="2400" smtClean="0">
                <a:cs typeface="Times New Roman" panose="02020603050405020304" pitchFamily="18" charset="0"/>
              </a:rPr>
              <a:t>“</a:t>
            </a:r>
            <a:r>
              <a:rPr lang="en-GB" altLang="en-US" sz="2400" b="1" u="sng" smtClean="0">
                <a:cs typeface="Times New Roman" panose="02020603050405020304" pitchFamily="18" charset="0"/>
              </a:rPr>
              <a:t>Dimensional</a:t>
            </a:r>
            <a:r>
              <a:rPr lang="en-GB" altLang="en-US" sz="2400" smtClean="0">
                <a:cs typeface="Times New Roman" panose="02020603050405020304" pitchFamily="18" charset="0"/>
              </a:rPr>
              <a:t>”:  </a:t>
            </a:r>
            <a:r>
              <a:rPr lang="en-US" altLang="en-US" sz="2400" smtClean="0">
                <a:cs typeface="Times New Roman" panose="02020603050405020304" pitchFamily="18" charset="0"/>
              </a:rPr>
              <a:t>any particular </a:t>
            </a:r>
            <a:r>
              <a:rPr lang="nl-BE" altLang="en-US" sz="2400" smtClean="0">
                <a:cs typeface="Times New Roman" panose="02020603050405020304" pitchFamily="18" charset="0"/>
              </a:rPr>
              <a:t>‘</a:t>
            </a:r>
            <a:r>
              <a:rPr lang="en-US" altLang="en-US" sz="2400" smtClean="0">
                <a:cs typeface="Times New Roman" panose="02020603050405020304" pitchFamily="18" charset="0"/>
              </a:rPr>
              <a:t>mental disorder</a:t>
            </a:r>
            <a:r>
              <a:rPr lang="nl-BE" altLang="en-US" sz="2400" smtClean="0">
                <a:cs typeface="Times New Roman" panose="02020603050405020304" pitchFamily="18" charset="0"/>
              </a:rPr>
              <a:t>’</a:t>
            </a:r>
            <a:r>
              <a:rPr lang="en-US" altLang="en-US" sz="2400" smtClean="0">
                <a:cs typeface="Times New Roman" panose="02020603050405020304" pitchFamily="18" charset="0"/>
              </a:rPr>
              <a:t> in a patient is an instance of just </a:t>
            </a:r>
            <a:r>
              <a:rPr lang="nl-BE" altLang="en-US" sz="2400" smtClean="0">
                <a:cs typeface="Times New Roman" panose="02020603050405020304" pitchFamily="18" charset="0"/>
              </a:rPr>
              <a:t>one</a:t>
            </a:r>
            <a:r>
              <a:rPr lang="en-US" altLang="en-US" sz="2400" smtClean="0">
                <a:cs typeface="Times New Roman" panose="02020603050405020304" pitchFamily="18" charset="0"/>
              </a:rPr>
              <a:t> single type</a:t>
            </a:r>
            <a:r>
              <a:rPr lang="nl-BE" altLang="en-US" sz="2400" smtClean="0">
                <a:cs typeface="Times New Roman" panose="02020603050405020304" pitchFamily="18" charset="0"/>
              </a:rPr>
              <a:t> and differences between cases are a matter of ‘scale’.</a:t>
            </a:r>
          </a:p>
          <a:p>
            <a:r>
              <a:rPr lang="nl-BE" altLang="en-US" sz="2800" smtClean="0">
                <a:cs typeface="Times New Roman" panose="02020603050405020304" pitchFamily="18" charset="0"/>
              </a:rPr>
              <a:t>‘</a:t>
            </a:r>
            <a:r>
              <a:rPr lang="nl-BE" altLang="en-US" sz="2800" i="1" smtClean="0">
                <a:cs typeface="Times New Roman" panose="02020603050405020304" pitchFamily="18" charset="0"/>
              </a:rPr>
              <a:t>Rough’</a:t>
            </a:r>
            <a:r>
              <a:rPr lang="nl-BE" altLang="en-US" sz="2800" smtClean="0">
                <a:cs typeface="Times New Roman" panose="02020603050405020304" pitchFamily="18" charset="0"/>
              </a:rPr>
              <a:t>, because</a:t>
            </a:r>
          </a:p>
          <a:p>
            <a:pPr lvl="1"/>
            <a:r>
              <a:rPr lang="nl-BE" altLang="en-US" sz="2400" smtClean="0">
                <a:cs typeface="Times New Roman" panose="02020603050405020304" pitchFamily="18" charset="0"/>
              </a:rPr>
              <a:t>the literature is huge and vague</a:t>
            </a:r>
          </a:p>
          <a:p>
            <a:pPr lvl="1"/>
            <a:r>
              <a:rPr lang="nl-BE" altLang="en-US" sz="2400" smtClean="0">
                <a:cs typeface="Times New Roman" panose="02020603050405020304" pitchFamily="18" charset="0"/>
              </a:rPr>
              <a:t>descriptions are (philosophically) very incoherent</a:t>
            </a:r>
            <a:endParaRPr lang="en-US" altLang="en-US" sz="2400" smtClean="0">
              <a:cs typeface="Times New Roman" panose="02020603050405020304" pitchFamily="18" charset="0"/>
            </a:endParaRPr>
          </a:p>
        </p:txBody>
      </p:sp>
    </p:spTree>
    <p:extLst>
      <p:ext uri="{BB962C8B-B14F-4D97-AF65-F5344CB8AC3E}">
        <p14:creationId xmlns:p14="http://schemas.microsoft.com/office/powerpoint/2010/main" val="8673159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r>
              <a:rPr lang="nl-BE" altLang="en-US" smtClean="0"/>
              <a:t>The categorical view</a:t>
            </a:r>
            <a:endParaRPr lang="en-US" altLang="en-US" smtClean="0"/>
          </a:p>
        </p:txBody>
      </p:sp>
      <p:sp>
        <p:nvSpPr>
          <p:cNvPr id="87043" name="Rectangle 3"/>
          <p:cNvSpPr>
            <a:spLocks noGrp="1" noChangeArrowheads="1"/>
          </p:cNvSpPr>
          <p:nvPr>
            <p:ph idx="1"/>
          </p:nvPr>
        </p:nvSpPr>
        <p:spPr>
          <a:xfrm>
            <a:off x="3352800" y="2133600"/>
            <a:ext cx="5562600" cy="4495800"/>
          </a:xfrm>
        </p:spPr>
        <p:txBody>
          <a:bodyPr/>
          <a:lstStyle/>
          <a:p>
            <a:pPr>
              <a:buFont typeface="Arial" panose="020B0604020202020204" pitchFamily="34" charset="0"/>
              <a:buChar char="•"/>
            </a:pPr>
            <a:r>
              <a:rPr lang="nl-BE" altLang="en-US" dirty="0" err="1" smtClean="0"/>
              <a:t>Recognizes</a:t>
            </a:r>
            <a:r>
              <a:rPr lang="nl-BE" altLang="en-US" dirty="0" smtClean="0"/>
              <a:t> </a:t>
            </a:r>
            <a:r>
              <a:rPr lang="nl-BE" altLang="en-US" dirty="0" err="1" smtClean="0"/>
              <a:t>various</a:t>
            </a:r>
            <a:r>
              <a:rPr lang="nl-BE" altLang="en-US" dirty="0" smtClean="0"/>
              <a:t> </a:t>
            </a:r>
            <a:r>
              <a:rPr lang="nl-BE" altLang="en-US" dirty="0" err="1" smtClean="0"/>
              <a:t>mental</a:t>
            </a:r>
            <a:r>
              <a:rPr lang="nl-BE" altLang="en-US" dirty="0" smtClean="0"/>
              <a:t> disorder types</a:t>
            </a:r>
          </a:p>
          <a:p>
            <a:pPr>
              <a:buFont typeface="Arial" panose="020B0604020202020204" pitchFamily="34" charset="0"/>
              <a:buChar char="•"/>
            </a:pPr>
            <a:r>
              <a:rPr lang="nl-BE" altLang="en-US" dirty="0" err="1" smtClean="0"/>
              <a:t>Accepts</a:t>
            </a:r>
            <a:r>
              <a:rPr lang="nl-BE" altLang="en-US" dirty="0" smtClean="0"/>
              <a:t> </a:t>
            </a:r>
            <a:r>
              <a:rPr lang="nl-BE" altLang="en-US" dirty="0" err="1" smtClean="0"/>
              <a:t>that</a:t>
            </a:r>
            <a:r>
              <a:rPr lang="nl-BE" altLang="en-US" dirty="0" smtClean="0"/>
              <a:t> disorders are </a:t>
            </a:r>
            <a:r>
              <a:rPr lang="nl-BE" altLang="en-US" dirty="0" err="1" smtClean="0"/>
              <a:t>manifested</a:t>
            </a:r>
            <a:r>
              <a:rPr lang="nl-BE" altLang="en-US" dirty="0" smtClean="0"/>
              <a:t> </a:t>
            </a:r>
            <a:r>
              <a:rPr lang="nl-BE" altLang="en-US" dirty="0" err="1" smtClean="0"/>
              <a:t>through</a:t>
            </a:r>
            <a:r>
              <a:rPr lang="nl-BE" altLang="en-US" dirty="0" smtClean="0"/>
              <a:t> </a:t>
            </a:r>
            <a:r>
              <a:rPr lang="nl-BE" altLang="en-US" dirty="0" err="1" smtClean="0"/>
              <a:t>signs</a:t>
            </a:r>
            <a:r>
              <a:rPr lang="nl-BE" altLang="en-US" dirty="0" smtClean="0"/>
              <a:t> </a:t>
            </a:r>
            <a:r>
              <a:rPr lang="nl-BE" altLang="en-US" dirty="0" err="1" smtClean="0"/>
              <a:t>and</a:t>
            </a:r>
            <a:r>
              <a:rPr lang="nl-BE" altLang="en-US" dirty="0" smtClean="0"/>
              <a:t> </a:t>
            </a:r>
            <a:r>
              <a:rPr lang="nl-BE" altLang="en-US" dirty="0" err="1" smtClean="0"/>
              <a:t>symptoms</a:t>
            </a:r>
            <a:r>
              <a:rPr lang="nl-BE" altLang="en-US" dirty="0" smtClean="0"/>
              <a:t>, </a:t>
            </a:r>
            <a:r>
              <a:rPr lang="nl-BE" altLang="en-US" dirty="0" err="1" smtClean="0"/>
              <a:t>either</a:t>
            </a:r>
            <a:r>
              <a:rPr lang="nl-BE" altLang="en-US" dirty="0" smtClean="0"/>
              <a:t> ‘marker’ or ‘</a:t>
            </a:r>
            <a:r>
              <a:rPr lang="nl-BE" altLang="en-US" dirty="0" err="1" smtClean="0"/>
              <a:t>constitutional</a:t>
            </a:r>
            <a:r>
              <a:rPr lang="nl-BE" altLang="en-US" dirty="0" smtClean="0"/>
              <a:t>’</a:t>
            </a:r>
          </a:p>
          <a:p>
            <a:pPr>
              <a:buFont typeface="Arial" panose="020B0604020202020204" pitchFamily="34" charset="0"/>
              <a:buChar char="•"/>
            </a:pPr>
            <a:r>
              <a:rPr lang="en-GB" altLang="en-US" dirty="0" smtClean="0">
                <a:cs typeface="Times New Roman" panose="02020603050405020304" pitchFamily="18" charset="0"/>
              </a:rPr>
              <a:t>Provides diagnostic criteria to guide the clinician in making a diagnosis.</a:t>
            </a:r>
            <a:endParaRPr lang="en-US" altLang="en-US" dirty="0" smtClean="0">
              <a:cs typeface="Times New Roman" panose="02020603050405020304" pitchFamily="18" charset="0"/>
            </a:endParaRPr>
          </a:p>
        </p:txBody>
      </p:sp>
      <p:pic>
        <p:nvPicPr>
          <p:cNvPr id="87044" name="Picture 7" descr="08904202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30178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00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a:t>
            </a:r>
            <a:r>
              <a:rPr lang="en-US" dirty="0" smtClean="0"/>
              <a:t>science: use(</a:t>
            </a:r>
            <a:r>
              <a:rPr lang="en-US" dirty="0" err="1" smtClean="0"/>
              <a:t>ful</a:t>
            </a:r>
            <a:r>
              <a:rPr lang="en-US" dirty="0" smtClean="0"/>
              <a:t>/less)?</a:t>
            </a:r>
            <a:endParaRPr lang="en-US" dirty="0"/>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smtClean="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Tree>
    <p:extLst>
      <p:ext uri="{BB962C8B-B14F-4D97-AF65-F5344CB8AC3E}">
        <p14:creationId xmlns:p14="http://schemas.microsoft.com/office/powerpoint/2010/main" val="540031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r>
              <a:rPr lang="nl-BE" altLang="en-US" smtClean="0"/>
              <a:t>Evolution of the DSM (1)</a:t>
            </a:r>
            <a:endParaRPr lang="en-US" altLang="en-US" smtClean="0"/>
          </a:p>
        </p:txBody>
      </p:sp>
      <p:sp>
        <p:nvSpPr>
          <p:cNvPr id="88067" name="Rectangle 3"/>
          <p:cNvSpPr>
            <a:spLocks noGrp="1" noChangeArrowheads="1"/>
          </p:cNvSpPr>
          <p:nvPr>
            <p:ph idx="1"/>
          </p:nvPr>
        </p:nvSpPr>
        <p:spPr/>
        <p:txBody>
          <a:bodyPr/>
          <a:lstStyle/>
          <a:p>
            <a:r>
              <a:rPr lang="nl-BE" altLang="en-US" b="1" i="1" u="sng" smtClean="0"/>
              <a:t>Psychodynamic</a:t>
            </a:r>
            <a:r>
              <a:rPr lang="nl-BE" altLang="en-US" smtClean="0"/>
              <a:t> period: I and II, 1952-1980</a:t>
            </a:r>
          </a:p>
          <a:p>
            <a:pPr lvl="1"/>
            <a:r>
              <a:rPr lang="en-US" altLang="en-US" smtClean="0"/>
              <a:t>no sharp distinction between normal and abnormal. </a:t>
            </a:r>
            <a:endParaRPr lang="nl-BE" altLang="en-US" smtClean="0"/>
          </a:p>
          <a:p>
            <a:pPr lvl="1"/>
            <a:r>
              <a:rPr lang="nl-BE" altLang="en-US" smtClean="0"/>
              <a:t>psychosis / neurosis scale</a:t>
            </a:r>
          </a:p>
          <a:p>
            <a:pPr lvl="1"/>
            <a:r>
              <a:rPr lang="nl-BE" altLang="en-US" smtClean="0"/>
              <a:t>a</a:t>
            </a:r>
            <a:r>
              <a:rPr lang="en-US" altLang="en-US" smtClean="0"/>
              <a:t>ll disorders </a:t>
            </a:r>
            <a:r>
              <a:rPr lang="nl-BE" altLang="en-US" smtClean="0"/>
              <a:t>viewed as</a:t>
            </a:r>
            <a:r>
              <a:rPr lang="en-US" altLang="en-US" smtClean="0"/>
              <a:t> reactions </a:t>
            </a:r>
            <a:r>
              <a:rPr lang="nl-BE" altLang="en-US" smtClean="0"/>
              <a:t>(leading to behavior) </a:t>
            </a:r>
            <a:r>
              <a:rPr lang="en-US" altLang="en-US" smtClean="0"/>
              <a:t>to environmental events, </a:t>
            </a:r>
            <a:endParaRPr lang="nl-BE" altLang="en-US" smtClean="0"/>
          </a:p>
          <a:p>
            <a:pPr lvl="1"/>
            <a:r>
              <a:rPr lang="en-US" altLang="en-US" smtClean="0"/>
              <a:t>everyone is more or less abnormal, </a:t>
            </a:r>
            <a:endParaRPr lang="nl-BE" altLang="en-US" smtClean="0"/>
          </a:p>
          <a:p>
            <a:pPr lvl="1"/>
            <a:r>
              <a:rPr lang="en-US" altLang="en-US" smtClean="0"/>
              <a:t>inclusion in the manual presumes abnormality.</a:t>
            </a:r>
            <a:endParaRPr lang="nl-BE" altLang="en-US" smtClean="0"/>
          </a:p>
          <a:p>
            <a:r>
              <a:rPr lang="nl-BE" altLang="en-US" smtClean="0"/>
              <a:t>DSM-II contained “homosexuality” as mental disorder which was removed in 1973 </a:t>
            </a:r>
            <a:r>
              <a:rPr lang="nl-BE" altLang="en-US" u="sng" smtClean="0"/>
              <a:t>by vote</a:t>
            </a:r>
            <a:r>
              <a:rPr lang="nl-BE" altLang="en-US" smtClean="0"/>
              <a:t>.</a:t>
            </a:r>
            <a:endParaRPr lang="en-US" altLang="en-US" smtClean="0"/>
          </a:p>
        </p:txBody>
      </p:sp>
    </p:spTree>
    <p:extLst>
      <p:ext uri="{BB962C8B-B14F-4D97-AF65-F5344CB8AC3E}">
        <p14:creationId xmlns:p14="http://schemas.microsoft.com/office/powerpoint/2010/main" val="3009277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r>
              <a:rPr lang="nl-BE" altLang="en-US" smtClean="0"/>
              <a:t>Evolution of the DSM (2)</a:t>
            </a:r>
            <a:endParaRPr lang="en-US" altLang="en-US" smtClean="0"/>
          </a:p>
        </p:txBody>
      </p:sp>
      <p:sp>
        <p:nvSpPr>
          <p:cNvPr id="89091" name="Rectangle 3"/>
          <p:cNvSpPr>
            <a:spLocks noGrp="1" noChangeArrowheads="1"/>
          </p:cNvSpPr>
          <p:nvPr>
            <p:ph idx="1"/>
          </p:nvPr>
        </p:nvSpPr>
        <p:spPr/>
        <p:txBody>
          <a:bodyPr/>
          <a:lstStyle/>
          <a:p>
            <a:r>
              <a:rPr lang="nl-BE" altLang="en-US" dirty="0" smtClean="0"/>
              <a:t>Adoption of </a:t>
            </a:r>
            <a:r>
              <a:rPr lang="nl-BE" altLang="en-US" b="1" i="1" u="sng" dirty="0" err="1" smtClean="0"/>
              <a:t>biomedical</a:t>
            </a:r>
            <a:r>
              <a:rPr lang="nl-BE" altLang="en-US" dirty="0" smtClean="0"/>
              <a:t> model: III, IV 1980 - </a:t>
            </a:r>
          </a:p>
          <a:p>
            <a:pPr lvl="1"/>
            <a:r>
              <a:rPr lang="nl-BE" altLang="en-US" dirty="0" err="1" smtClean="0"/>
              <a:t>Clear</a:t>
            </a:r>
            <a:r>
              <a:rPr lang="nl-BE" altLang="en-US" dirty="0" smtClean="0"/>
              <a:t> </a:t>
            </a:r>
            <a:r>
              <a:rPr lang="nl-BE" altLang="en-US" dirty="0" err="1" smtClean="0"/>
              <a:t>distinction</a:t>
            </a:r>
            <a:r>
              <a:rPr lang="nl-BE" altLang="en-US" dirty="0" smtClean="0"/>
              <a:t> </a:t>
            </a:r>
            <a:r>
              <a:rPr lang="nl-BE" altLang="en-US" dirty="0" err="1" smtClean="0"/>
              <a:t>between</a:t>
            </a:r>
            <a:r>
              <a:rPr lang="nl-BE" altLang="en-US" dirty="0" smtClean="0"/>
              <a:t> </a:t>
            </a:r>
            <a:r>
              <a:rPr lang="nl-BE" altLang="en-US" dirty="0" err="1" smtClean="0"/>
              <a:t>normal</a:t>
            </a:r>
            <a:r>
              <a:rPr lang="nl-BE" altLang="en-US" dirty="0" smtClean="0"/>
              <a:t>/</a:t>
            </a:r>
            <a:r>
              <a:rPr lang="nl-BE" altLang="en-US" dirty="0" err="1" smtClean="0"/>
              <a:t>abnormal</a:t>
            </a:r>
            <a:endParaRPr lang="nl-BE" altLang="en-US" dirty="0" smtClean="0"/>
          </a:p>
          <a:p>
            <a:pPr lvl="1"/>
            <a:r>
              <a:rPr lang="nl-BE" altLang="en-US" dirty="0" err="1" smtClean="0"/>
              <a:t>Introduction</a:t>
            </a:r>
            <a:r>
              <a:rPr lang="nl-BE" altLang="en-US" dirty="0" smtClean="0"/>
              <a:t> of </a:t>
            </a:r>
            <a:r>
              <a:rPr lang="nl-BE" altLang="en-US" dirty="0" err="1" smtClean="0"/>
              <a:t>diagnostic</a:t>
            </a:r>
            <a:r>
              <a:rPr lang="nl-BE" altLang="en-US" dirty="0" smtClean="0"/>
              <a:t> criteria</a:t>
            </a:r>
          </a:p>
          <a:p>
            <a:pPr lvl="1"/>
            <a:r>
              <a:rPr lang="nl-BE" altLang="en-US" dirty="0" err="1" smtClean="0"/>
              <a:t>Latest</a:t>
            </a:r>
            <a:r>
              <a:rPr lang="nl-BE" altLang="en-US" dirty="0" smtClean="0"/>
              <a:t> </a:t>
            </a:r>
            <a:r>
              <a:rPr lang="nl-BE" altLang="en-US" dirty="0" err="1" smtClean="0"/>
              <a:t>version</a:t>
            </a:r>
            <a:r>
              <a:rPr lang="nl-BE" altLang="en-US" dirty="0" smtClean="0"/>
              <a:t> is </a:t>
            </a:r>
            <a:r>
              <a:rPr lang="nl-BE" altLang="en-US" dirty="0" err="1" smtClean="0"/>
              <a:t>from</a:t>
            </a:r>
            <a:r>
              <a:rPr lang="nl-BE" altLang="en-US" dirty="0" smtClean="0"/>
              <a:t> 2000</a:t>
            </a:r>
          </a:p>
          <a:p>
            <a:r>
              <a:rPr lang="nl-BE" altLang="en-US" dirty="0" smtClean="0"/>
              <a:t>DSM-V: </a:t>
            </a:r>
            <a:r>
              <a:rPr lang="nl-BE" altLang="en-US" dirty="0" err="1" smtClean="0"/>
              <a:t>Introduction</a:t>
            </a:r>
            <a:r>
              <a:rPr lang="nl-BE" altLang="en-US" dirty="0" smtClean="0"/>
              <a:t> of </a:t>
            </a:r>
            <a:r>
              <a:rPr lang="nl-BE" altLang="en-US" dirty="0" err="1" smtClean="0"/>
              <a:t>dimensional</a:t>
            </a:r>
            <a:r>
              <a:rPr lang="nl-BE" altLang="en-US" dirty="0" smtClean="0"/>
              <a:t> model.</a:t>
            </a:r>
            <a:endParaRPr lang="en-US" altLang="en-US" dirty="0" smtClean="0"/>
          </a:p>
        </p:txBody>
      </p:sp>
    </p:spTree>
    <p:extLst>
      <p:ext uri="{BB962C8B-B14F-4D97-AF65-F5344CB8AC3E}">
        <p14:creationId xmlns:p14="http://schemas.microsoft.com/office/powerpoint/2010/main" val="4770050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txBody>
          <a:bodyPr/>
          <a:lstStyle/>
          <a:p>
            <a:r>
              <a:rPr lang="nl-BE" altLang="en-US" smtClean="0"/>
              <a:t>DSM under fire (1)</a:t>
            </a:r>
            <a:endParaRPr lang="en-US" altLang="en-US" smtClean="0"/>
          </a:p>
        </p:txBody>
      </p:sp>
      <p:sp>
        <p:nvSpPr>
          <p:cNvPr id="444419" name="Rectangle 3"/>
          <p:cNvSpPr>
            <a:spLocks noGrp="1" noChangeArrowheads="1"/>
          </p:cNvSpPr>
          <p:nvPr>
            <p:ph idx="1"/>
          </p:nvPr>
        </p:nvSpPr>
        <p:spPr/>
        <p:txBody>
          <a:bodyPr/>
          <a:lstStyle/>
          <a:p>
            <a:pPr marL="457200" indent="-457200">
              <a:lnSpc>
                <a:spcPct val="90000"/>
              </a:lnSpc>
              <a:buFont typeface="Arial" panose="020B0604020202020204" pitchFamily="34" charset="0"/>
              <a:buChar char="•"/>
            </a:pPr>
            <a:r>
              <a:rPr lang="en-US" altLang="en-US" dirty="0" smtClean="0"/>
              <a:t>severely ill inpatients often meet criteria for more than one DSM-IV personality disorder</a:t>
            </a:r>
            <a:endParaRPr lang="nl-BE" altLang="en-US" dirty="0" smtClean="0"/>
          </a:p>
          <a:p>
            <a:pPr lvl="1">
              <a:lnSpc>
                <a:spcPct val="90000"/>
              </a:lnSpc>
            </a:pPr>
            <a:r>
              <a:rPr lang="nl-BE" altLang="en-US" sz="2000" dirty="0" smtClean="0">
                <a:sym typeface="Wingdings" panose="05000000000000000000" pitchFamily="2" charset="2"/>
              </a:rPr>
              <a:t> </a:t>
            </a:r>
            <a:r>
              <a:rPr lang="nl-BE" altLang="en-US" sz="2000" dirty="0" err="1" smtClean="0">
                <a:sym typeface="Wingdings" panose="05000000000000000000" pitchFamily="2" charset="2"/>
              </a:rPr>
              <a:t>suggests</a:t>
            </a:r>
            <a:r>
              <a:rPr lang="nl-BE" altLang="en-US" sz="2000" dirty="0" smtClean="0">
                <a:sym typeface="Wingdings" panose="05000000000000000000" pitchFamily="2" charset="2"/>
              </a:rPr>
              <a:t> </a:t>
            </a:r>
            <a:r>
              <a:rPr lang="en-US" altLang="en-US" sz="2000" dirty="0" smtClean="0"/>
              <a:t>a high rate of co-morbidity</a:t>
            </a:r>
            <a:r>
              <a:rPr lang="nl-BE" altLang="en-US" sz="2000" dirty="0" smtClean="0"/>
              <a:t>,</a:t>
            </a:r>
            <a:r>
              <a:rPr lang="en-US" altLang="en-US" sz="2000" dirty="0" smtClean="0"/>
              <a:t> </a:t>
            </a:r>
            <a:r>
              <a:rPr lang="nl-BE" altLang="en-US" sz="2000" dirty="0" err="1" smtClean="0"/>
              <a:t>however</a:t>
            </a:r>
            <a:r>
              <a:rPr lang="nl-BE" altLang="en-US" sz="2000" dirty="0" smtClean="0"/>
              <a:t> in absence</a:t>
            </a:r>
            <a:r>
              <a:rPr lang="en-US" altLang="en-US" sz="2000" dirty="0" smtClean="0"/>
              <a:t> </a:t>
            </a:r>
            <a:r>
              <a:rPr lang="nl-BE" altLang="en-US" sz="2000" dirty="0" smtClean="0"/>
              <a:t>of </a:t>
            </a:r>
            <a:r>
              <a:rPr lang="nl-BE" altLang="en-US" sz="2000" dirty="0" err="1" smtClean="0"/>
              <a:t>any</a:t>
            </a:r>
            <a:r>
              <a:rPr lang="en-US" altLang="en-US" sz="2000" dirty="0" smtClean="0"/>
              <a:t> medical or etiologic reason for </a:t>
            </a:r>
            <a:r>
              <a:rPr lang="nl-BE" altLang="en-US" sz="2000" dirty="0" err="1" smtClean="0"/>
              <a:t>such</a:t>
            </a:r>
            <a:r>
              <a:rPr lang="nl-BE" altLang="en-US" sz="2000" dirty="0" smtClean="0"/>
              <a:t> a </a:t>
            </a:r>
            <a:r>
              <a:rPr lang="nl-BE" altLang="en-US" sz="2000" dirty="0" err="1" smtClean="0"/>
              <a:t>situation</a:t>
            </a:r>
            <a:r>
              <a:rPr lang="en-US" altLang="en-US" sz="2000" dirty="0" smtClean="0"/>
              <a:t> </a:t>
            </a:r>
          </a:p>
          <a:p>
            <a:pPr lvl="1">
              <a:lnSpc>
                <a:spcPct val="90000"/>
              </a:lnSpc>
            </a:pPr>
            <a:endParaRPr lang="en-US" altLang="en-US" sz="2000" dirty="0" smtClean="0"/>
          </a:p>
          <a:p>
            <a:pPr marL="457200" indent="-457200">
              <a:lnSpc>
                <a:spcPct val="90000"/>
              </a:lnSpc>
              <a:buFont typeface="Arial" panose="020B0604020202020204" pitchFamily="34" charset="0"/>
              <a:buChar char="•"/>
            </a:pPr>
            <a:r>
              <a:rPr lang="en-US" altLang="en-US" dirty="0" smtClean="0"/>
              <a:t>many outpatients do not meet the criteria for any of the specific categories identified in DSM-IV; </a:t>
            </a:r>
          </a:p>
          <a:p>
            <a:pPr marL="457200" indent="-457200">
              <a:lnSpc>
                <a:spcPct val="90000"/>
              </a:lnSpc>
              <a:buFont typeface="Arial" panose="020B0604020202020204" pitchFamily="34" charset="0"/>
              <a:buChar char="•"/>
            </a:pPr>
            <a:endParaRPr lang="en-US" altLang="en-US" dirty="0" smtClean="0"/>
          </a:p>
          <a:p>
            <a:pPr marL="457200" indent="-457200">
              <a:lnSpc>
                <a:spcPct val="90000"/>
              </a:lnSpc>
              <a:buFont typeface="Arial" panose="020B0604020202020204" pitchFamily="34" charset="0"/>
              <a:buChar char="•"/>
            </a:pPr>
            <a:r>
              <a:rPr lang="en-US" altLang="en-US" dirty="0" smtClean="0"/>
              <a:t>patients with the same categorical diagnosis often vary substantially with respect to which diagnostic criteria were used to make the diagnosis, so that two patients with the same diagnosis can manifest very different signs and symptoms;  </a:t>
            </a:r>
          </a:p>
        </p:txBody>
      </p:sp>
    </p:spTree>
    <p:extLst>
      <p:ext uri="{BB962C8B-B14F-4D97-AF65-F5344CB8AC3E}">
        <p14:creationId xmlns:p14="http://schemas.microsoft.com/office/powerpoint/2010/main" val="99218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44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4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r>
              <a:rPr lang="nl-BE" altLang="en-US" smtClean="0"/>
              <a:t>DSM under fire (2)</a:t>
            </a:r>
            <a:endParaRPr lang="en-US" altLang="en-US" smtClean="0"/>
          </a:p>
        </p:txBody>
      </p:sp>
      <p:sp>
        <p:nvSpPr>
          <p:cNvPr id="445443" name="Rectangle 3"/>
          <p:cNvSpPr>
            <a:spLocks noGrp="1" noChangeArrowheads="1"/>
          </p:cNvSpPr>
          <p:nvPr>
            <p:ph idx="1"/>
          </p:nvPr>
        </p:nvSpPr>
        <p:spPr/>
        <p:txBody>
          <a:bodyPr/>
          <a:lstStyle/>
          <a:p>
            <a:r>
              <a:rPr lang="en-US" altLang="en-US" smtClean="0"/>
              <a:t>frequent revision</a:t>
            </a:r>
            <a:r>
              <a:rPr lang="nl-BE" altLang="en-US" smtClean="0"/>
              <a:t> of</a:t>
            </a:r>
            <a:r>
              <a:rPr lang="en-US" altLang="en-US" smtClean="0"/>
              <a:t> the diagnostic thresholds separating what is normal from what is disordered</a:t>
            </a:r>
            <a:endParaRPr lang="nl-BE" altLang="en-US" smtClean="0"/>
          </a:p>
          <a:p>
            <a:pPr lvl="1">
              <a:buFontTx/>
              <a:buNone/>
            </a:pPr>
            <a:r>
              <a:rPr lang="en-US" altLang="en-US" smtClean="0"/>
              <a:t> </a:t>
            </a:r>
            <a:r>
              <a:rPr lang="nl-BE" altLang="en-US" smtClean="0">
                <a:sym typeface="Wingdings" panose="05000000000000000000" pitchFamily="2" charset="2"/>
              </a:rPr>
              <a:t></a:t>
            </a:r>
            <a:r>
              <a:rPr lang="en-US" altLang="en-US" smtClean="0"/>
              <a:t> it is as if given disorders would appear and disappear in course of time; </a:t>
            </a:r>
          </a:p>
          <a:p>
            <a:r>
              <a:rPr lang="en-US" altLang="en-US" smtClean="0"/>
              <a:t>a number of the diagnostic categories mentioned in DSM</a:t>
            </a:r>
            <a:r>
              <a:rPr lang="nl-BE" altLang="en-US" smtClean="0"/>
              <a:t>-</a:t>
            </a:r>
            <a:r>
              <a:rPr lang="en-US" altLang="en-US" smtClean="0"/>
              <a:t>IV </a:t>
            </a:r>
            <a:r>
              <a:rPr lang="nl-BE" altLang="en-US" smtClean="0"/>
              <a:t>lack </a:t>
            </a:r>
            <a:r>
              <a:rPr lang="en-US" altLang="en-US" smtClean="0"/>
              <a:t>any developing scientific base for an understanding of the corresponding disorder types</a:t>
            </a:r>
          </a:p>
        </p:txBody>
      </p:sp>
    </p:spTree>
    <p:extLst>
      <p:ext uri="{BB962C8B-B14F-4D97-AF65-F5344CB8AC3E}">
        <p14:creationId xmlns:p14="http://schemas.microsoft.com/office/powerpoint/2010/main" val="3100712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r>
              <a:rPr lang="nl-BE" altLang="en-US" smtClean="0"/>
              <a:t>The Dimensional Approach (1)</a:t>
            </a:r>
            <a:endParaRPr lang="en-US" altLang="en-US" smtClean="0"/>
          </a:p>
        </p:txBody>
      </p:sp>
      <p:sp>
        <p:nvSpPr>
          <p:cNvPr id="448515" name="Rectangle 3"/>
          <p:cNvSpPr>
            <a:spLocks noGrp="1" noChangeArrowheads="1"/>
          </p:cNvSpPr>
          <p:nvPr>
            <p:ph idx="1"/>
          </p:nvPr>
        </p:nvSpPr>
        <p:spPr/>
        <p:txBody>
          <a:bodyPr/>
          <a:lstStyle/>
          <a:p>
            <a:pPr>
              <a:lnSpc>
                <a:spcPct val="90000"/>
              </a:lnSpc>
            </a:pPr>
            <a:r>
              <a:rPr lang="nl-BE" altLang="en-US" dirty="0" err="1" smtClean="0"/>
              <a:t>Mental</a:t>
            </a:r>
            <a:r>
              <a:rPr lang="nl-BE" altLang="en-US" dirty="0" smtClean="0"/>
              <a:t> </a:t>
            </a:r>
            <a:r>
              <a:rPr lang="nl-BE" altLang="en-US" dirty="0" err="1" smtClean="0"/>
              <a:t>processes</a:t>
            </a:r>
            <a:r>
              <a:rPr lang="nl-BE" altLang="en-US" dirty="0" smtClean="0"/>
              <a:t> </a:t>
            </a:r>
            <a:r>
              <a:rPr lang="nl-BE" altLang="en-US" dirty="0" err="1" smtClean="0"/>
              <a:t>and</a:t>
            </a:r>
            <a:r>
              <a:rPr lang="nl-BE" altLang="en-US" dirty="0" smtClean="0"/>
              <a:t> </a:t>
            </a:r>
            <a:r>
              <a:rPr lang="nl-BE" altLang="en-US" dirty="0" err="1" smtClean="0"/>
              <a:t>behavior</a:t>
            </a:r>
            <a:r>
              <a:rPr lang="nl-BE" altLang="en-US" dirty="0" smtClean="0"/>
              <a:t> follow </a:t>
            </a:r>
            <a:r>
              <a:rPr lang="nl-BE" altLang="en-US" dirty="0" err="1" smtClean="0"/>
              <a:t>traits</a:t>
            </a:r>
            <a:r>
              <a:rPr lang="nl-BE" altLang="en-US" dirty="0" smtClean="0"/>
              <a:t>/</a:t>
            </a:r>
            <a:r>
              <a:rPr lang="nl-BE" altLang="en-US" dirty="0" err="1" smtClean="0"/>
              <a:t>phenomena</a:t>
            </a:r>
            <a:r>
              <a:rPr lang="nl-BE" altLang="en-US" dirty="0" smtClean="0"/>
              <a:t> </a:t>
            </a:r>
            <a:r>
              <a:rPr lang="nl-BE" altLang="en-US" dirty="0" err="1" smtClean="0"/>
              <a:t>which</a:t>
            </a:r>
            <a:r>
              <a:rPr lang="nl-BE" altLang="en-US" dirty="0" smtClean="0"/>
              <a:t> </a:t>
            </a:r>
            <a:r>
              <a:rPr lang="en-US" altLang="en-US" dirty="0" smtClean="0"/>
              <a:t>are </a:t>
            </a:r>
            <a:r>
              <a:rPr lang="nl-BE" altLang="en-US" dirty="0" err="1" smtClean="0"/>
              <a:t>to</a:t>
            </a:r>
            <a:r>
              <a:rPr lang="nl-BE" altLang="en-US" dirty="0" smtClean="0"/>
              <a:t> </a:t>
            </a:r>
            <a:r>
              <a:rPr lang="nl-BE" altLang="en-US" dirty="0" err="1" smtClean="0"/>
              <a:t>be</a:t>
            </a:r>
            <a:r>
              <a:rPr lang="nl-BE" altLang="en-US" dirty="0" smtClean="0"/>
              <a:t> </a:t>
            </a:r>
            <a:r>
              <a:rPr lang="en-US" altLang="en-US" dirty="0" smtClean="0"/>
              <a:t>seen as continuous variables along continua on which all members of the population can be located. These continua extend to both normal and pathological </a:t>
            </a:r>
            <a:r>
              <a:rPr lang="nl-BE" altLang="en-US" dirty="0" err="1" smtClean="0"/>
              <a:t>phenotypes</a:t>
            </a:r>
            <a:r>
              <a:rPr lang="en-US" altLang="en-US" dirty="0" smtClean="0"/>
              <a:t>.</a:t>
            </a:r>
          </a:p>
          <a:p>
            <a:pPr>
              <a:lnSpc>
                <a:spcPct val="90000"/>
              </a:lnSpc>
            </a:pPr>
            <a:endParaRPr lang="nl-BE" altLang="en-US" dirty="0" smtClean="0"/>
          </a:p>
          <a:p>
            <a:pPr>
              <a:lnSpc>
                <a:spcPct val="90000"/>
              </a:lnSpc>
            </a:pPr>
            <a:r>
              <a:rPr lang="nl-BE" altLang="en-US" dirty="0" smtClean="0"/>
              <a:t>These </a:t>
            </a:r>
            <a:r>
              <a:rPr lang="nl-BE" altLang="en-US" dirty="0" err="1" smtClean="0"/>
              <a:t>traits</a:t>
            </a:r>
            <a:r>
              <a:rPr lang="nl-BE" altLang="en-US" dirty="0" smtClean="0"/>
              <a:t> are on a par </a:t>
            </a:r>
            <a:r>
              <a:rPr lang="nl-BE" altLang="en-US" dirty="0" err="1" smtClean="0"/>
              <a:t>with</a:t>
            </a:r>
            <a:r>
              <a:rPr lang="nl-BE" altLang="en-US" dirty="0" smtClean="0"/>
              <a:t> </a:t>
            </a:r>
            <a:r>
              <a:rPr lang="nl-BE" altLang="en-US" dirty="0" err="1" smtClean="0"/>
              <a:t>properties</a:t>
            </a:r>
            <a:r>
              <a:rPr lang="nl-BE" altLang="en-US" dirty="0" smtClean="0"/>
              <a:t> </a:t>
            </a:r>
            <a:r>
              <a:rPr lang="nl-BE" altLang="en-US" dirty="0" err="1" smtClean="0"/>
              <a:t>such</a:t>
            </a:r>
            <a:r>
              <a:rPr lang="nl-BE" altLang="en-US" dirty="0" smtClean="0"/>
              <a:t> as </a:t>
            </a:r>
            <a:r>
              <a:rPr lang="nl-BE" altLang="en-US" dirty="0" err="1" smtClean="0"/>
              <a:t>temperature</a:t>
            </a:r>
            <a:r>
              <a:rPr lang="nl-BE" altLang="en-US" dirty="0" smtClean="0"/>
              <a:t>, </a:t>
            </a:r>
            <a:r>
              <a:rPr lang="nl-BE" altLang="en-US" dirty="0" err="1" smtClean="0"/>
              <a:t>weight</a:t>
            </a:r>
            <a:r>
              <a:rPr lang="nl-BE" altLang="en-US" dirty="0" smtClean="0"/>
              <a:t>, …</a:t>
            </a:r>
          </a:p>
          <a:p>
            <a:pPr lvl="1">
              <a:lnSpc>
                <a:spcPct val="90000"/>
              </a:lnSpc>
              <a:buFontTx/>
              <a:buNone/>
            </a:pPr>
            <a:r>
              <a:rPr lang="nl-BE" altLang="en-US" dirty="0" smtClean="0">
                <a:sym typeface="Wingdings" panose="05000000000000000000" pitchFamily="2" charset="2"/>
              </a:rPr>
              <a:t> Homo sapiens is </a:t>
            </a:r>
            <a:r>
              <a:rPr lang="nl-BE" altLang="en-US" dirty="0" err="1" smtClean="0">
                <a:sym typeface="Wingdings" panose="05000000000000000000" pitchFamily="2" charset="2"/>
              </a:rPr>
              <a:t>not</a:t>
            </a:r>
            <a:r>
              <a:rPr lang="nl-BE" altLang="en-US" dirty="0" smtClean="0">
                <a:sym typeface="Wingdings" panose="05000000000000000000" pitchFamily="2" charset="2"/>
              </a:rPr>
              <a:t> </a:t>
            </a:r>
            <a:r>
              <a:rPr lang="nl-BE" altLang="en-US" dirty="0" err="1" smtClean="0">
                <a:sym typeface="Wingdings" panose="05000000000000000000" pitchFamily="2" charset="2"/>
              </a:rPr>
              <a:t>further</a:t>
            </a:r>
            <a:r>
              <a:rPr lang="nl-BE" altLang="en-US" dirty="0" smtClean="0">
                <a:sym typeface="Wingdings" panose="05000000000000000000" pitchFamily="2" charset="2"/>
              </a:rPr>
              <a:t> </a:t>
            </a:r>
            <a:r>
              <a:rPr lang="nl-BE" altLang="en-US" dirty="0" err="1" smtClean="0">
                <a:sym typeface="Wingdings" panose="05000000000000000000" pitchFamily="2" charset="2"/>
              </a:rPr>
              <a:t>subdivided</a:t>
            </a:r>
            <a:r>
              <a:rPr lang="nl-BE" altLang="en-US" dirty="0" smtClean="0">
                <a:sym typeface="Wingdings" panose="05000000000000000000" pitchFamily="2" charset="2"/>
              </a:rPr>
              <a:t> in subspecies </a:t>
            </a:r>
            <a:r>
              <a:rPr lang="nl-BE" altLang="en-US" dirty="0" err="1" smtClean="0">
                <a:sym typeface="Wingdings" panose="05000000000000000000" pitchFamily="2" charset="2"/>
              </a:rPr>
              <a:t>according</a:t>
            </a:r>
            <a:r>
              <a:rPr lang="nl-BE" altLang="en-US" dirty="0" smtClean="0">
                <a:sym typeface="Wingdings" panose="05000000000000000000" pitchFamily="2" charset="2"/>
              </a:rPr>
              <a:t> </a:t>
            </a:r>
            <a:r>
              <a:rPr lang="nl-BE" altLang="en-US" dirty="0" err="1" smtClean="0">
                <a:sym typeface="Wingdings" panose="05000000000000000000" pitchFamily="2" charset="2"/>
              </a:rPr>
              <a:t>to</a:t>
            </a:r>
            <a:r>
              <a:rPr lang="nl-BE" altLang="en-US" dirty="0" smtClean="0">
                <a:sym typeface="Wingdings" panose="05000000000000000000" pitchFamily="2" charset="2"/>
              </a:rPr>
              <a:t> </a:t>
            </a:r>
            <a:r>
              <a:rPr lang="nl-BE" altLang="en-US" dirty="0" err="1" smtClean="0">
                <a:sym typeface="Wingdings" panose="05000000000000000000" pitchFamily="2" charset="2"/>
              </a:rPr>
              <a:t>weight</a:t>
            </a:r>
            <a:r>
              <a:rPr lang="nl-BE" altLang="en-US" dirty="0" smtClean="0">
                <a:sym typeface="Wingdings" panose="05000000000000000000" pitchFamily="2" charset="2"/>
              </a:rPr>
              <a:t>, </a:t>
            </a:r>
            <a:r>
              <a:rPr lang="nl-BE" altLang="en-US" dirty="0" err="1" smtClean="0">
                <a:sym typeface="Wingdings" panose="05000000000000000000" pitchFamily="2" charset="2"/>
              </a:rPr>
              <a:t>temperature</a:t>
            </a:r>
            <a:r>
              <a:rPr lang="nl-BE" altLang="en-US" dirty="0" smtClean="0">
                <a:sym typeface="Wingdings" panose="05000000000000000000" pitchFamily="2" charset="2"/>
              </a:rPr>
              <a:t>, …</a:t>
            </a:r>
            <a:endParaRPr lang="en-US" altLang="en-US" dirty="0" smtClean="0"/>
          </a:p>
        </p:txBody>
      </p:sp>
    </p:spTree>
    <p:extLst>
      <p:ext uri="{BB962C8B-B14F-4D97-AF65-F5344CB8AC3E}">
        <p14:creationId xmlns:p14="http://schemas.microsoft.com/office/powerpoint/2010/main" val="1327716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Grp="1" noChangeArrowheads="1"/>
          </p:cNvSpPr>
          <p:nvPr>
            <p:ph type="title"/>
          </p:nvPr>
        </p:nvSpPr>
        <p:spPr/>
        <p:txBody>
          <a:bodyPr/>
          <a:lstStyle/>
          <a:p>
            <a:r>
              <a:rPr lang="nl-BE" altLang="en-US" smtClean="0"/>
              <a:t>The Dimensional Approach (2)</a:t>
            </a:r>
            <a:endParaRPr lang="en-US" altLang="en-US" smtClean="0"/>
          </a:p>
        </p:txBody>
      </p:sp>
      <p:sp>
        <p:nvSpPr>
          <p:cNvPr id="452611" name="Rectangle 3"/>
          <p:cNvSpPr>
            <a:spLocks noGrp="1" noChangeArrowheads="1"/>
          </p:cNvSpPr>
          <p:nvPr>
            <p:ph idx="1"/>
          </p:nvPr>
        </p:nvSpPr>
        <p:spPr/>
        <p:txBody>
          <a:bodyPr/>
          <a:lstStyle/>
          <a:p>
            <a:r>
              <a:rPr lang="nl-BE" altLang="en-US" sz="2800" i="1" dirty="0" smtClean="0"/>
              <a:t>“</a:t>
            </a:r>
            <a:r>
              <a:rPr lang="en-US" altLang="en-US" sz="2800" i="1" dirty="0" smtClean="0"/>
              <a:t>Diagnostic categories defined by their syndromes should be regarded as valid only if they have been shown to be discrete entities with natural boundaries that separate them from other disorders</a:t>
            </a:r>
            <a:r>
              <a:rPr lang="nl-BE" altLang="en-US" sz="2800" i="1" dirty="0" smtClean="0"/>
              <a:t>.”</a:t>
            </a:r>
          </a:p>
          <a:p>
            <a:endParaRPr lang="nl-BE" altLang="en-US" sz="2800" i="1" dirty="0" smtClean="0"/>
          </a:p>
          <a:p>
            <a:endParaRPr lang="nl-BE" altLang="en-US" sz="1600" i="1" dirty="0" smtClean="0"/>
          </a:p>
          <a:p>
            <a:r>
              <a:rPr lang="nl-BE" altLang="en-US" sz="2800" i="1" dirty="0" smtClean="0"/>
              <a:t>“</a:t>
            </a:r>
            <a:r>
              <a:rPr lang="en-US" altLang="en-US" sz="2800" i="1" dirty="0" smtClean="0"/>
              <a:t>there is no empirical evidence for natural boundaries between major syndromes</a:t>
            </a:r>
            <a:r>
              <a:rPr lang="nl-BE" altLang="en-US" sz="2800" i="1" dirty="0" smtClean="0"/>
              <a:t>”</a:t>
            </a:r>
            <a:r>
              <a:rPr lang="en-US" altLang="en-US" sz="2800" i="1" dirty="0" smtClean="0"/>
              <a:t> </a:t>
            </a:r>
            <a:r>
              <a:rPr lang="nl-BE" altLang="en-US" sz="2800" i="1" dirty="0" smtClean="0"/>
              <a:t>…</a:t>
            </a:r>
            <a:r>
              <a:rPr lang="en-US" altLang="en-US" sz="2800" i="1" dirty="0" smtClean="0"/>
              <a:t> </a:t>
            </a:r>
            <a:r>
              <a:rPr lang="nl-BE" altLang="en-US" sz="2800" i="1" dirty="0" smtClean="0"/>
              <a:t>“</a:t>
            </a:r>
            <a:r>
              <a:rPr lang="en-US" altLang="en-US" sz="2800" i="1" dirty="0" smtClean="0"/>
              <a:t>the categorical approach is fundamentally flawed</a:t>
            </a:r>
            <a:r>
              <a:rPr lang="nl-BE" altLang="en-US" sz="2800" i="1" dirty="0" smtClean="0"/>
              <a:t>”</a:t>
            </a:r>
            <a:endParaRPr lang="en-US" altLang="en-US" sz="2800" i="1" dirty="0" smtClean="0"/>
          </a:p>
        </p:txBody>
      </p:sp>
      <p:sp>
        <p:nvSpPr>
          <p:cNvPr id="96260" name="Rectangle 4"/>
          <p:cNvSpPr>
            <a:spLocks noChangeArrowheads="1"/>
          </p:cNvSpPr>
          <p:nvPr/>
        </p:nvSpPr>
        <p:spPr bwMode="auto">
          <a:xfrm>
            <a:off x="1752600" y="3922067"/>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200" dirty="0">
                <a:solidFill>
                  <a:schemeClr val="bg1"/>
                </a:solidFill>
              </a:rPr>
              <a:t>Kendell R, </a:t>
            </a:r>
            <a:r>
              <a:rPr lang="en-US" altLang="en-US" sz="1200" dirty="0" err="1">
                <a:solidFill>
                  <a:schemeClr val="bg1"/>
                </a:solidFill>
              </a:rPr>
              <a:t>Jablensky</a:t>
            </a:r>
            <a:r>
              <a:rPr lang="en-US" altLang="en-US" sz="1200" dirty="0">
                <a:solidFill>
                  <a:schemeClr val="bg1"/>
                </a:solidFill>
              </a:rPr>
              <a:t> A. Distinguishing between the validity and utility of psychiatric diagnoses. Am J Psychiatry 2003; 160:4–12.</a:t>
            </a:r>
          </a:p>
        </p:txBody>
      </p:sp>
      <p:sp>
        <p:nvSpPr>
          <p:cNvPr id="452613" name="Rectangle 5"/>
          <p:cNvSpPr>
            <a:spLocks noChangeArrowheads="1"/>
          </p:cNvSpPr>
          <p:nvPr/>
        </p:nvSpPr>
        <p:spPr bwMode="auto">
          <a:xfrm>
            <a:off x="381000" y="6147414"/>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200" dirty="0" err="1">
                <a:solidFill>
                  <a:schemeClr val="bg1"/>
                </a:solidFill>
              </a:rPr>
              <a:t>Cloninger</a:t>
            </a:r>
            <a:r>
              <a:rPr lang="en-US" altLang="en-US" sz="1200" dirty="0">
                <a:solidFill>
                  <a:schemeClr val="bg1"/>
                </a:solidFill>
              </a:rPr>
              <a:t> CR: A new conceptual paradigm from genetics and psychobiology for the science of mental health. </a:t>
            </a:r>
            <a:r>
              <a:rPr lang="en-US" altLang="en-US" sz="1200" dirty="0" err="1">
                <a:solidFill>
                  <a:schemeClr val="bg1"/>
                </a:solidFill>
              </a:rPr>
              <a:t>Aust</a:t>
            </a:r>
            <a:r>
              <a:rPr lang="en-US" altLang="en-US" sz="1200" dirty="0">
                <a:solidFill>
                  <a:schemeClr val="bg1"/>
                </a:solidFill>
              </a:rPr>
              <a:t> N Z J Psychiatry 33:174–186, 1999.</a:t>
            </a:r>
          </a:p>
        </p:txBody>
      </p:sp>
    </p:spTree>
    <p:extLst>
      <p:ext uri="{BB962C8B-B14F-4D97-AF65-F5344CB8AC3E}">
        <p14:creationId xmlns:p14="http://schemas.microsoft.com/office/powerpoint/2010/main" val="1343346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6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P spid="452613" grpId="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5" descr="mountain-bike-yellowstone-gard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82" name="AutoShape 2"/>
          <p:cNvSpPr>
            <a:spLocks noGrp="1" noChangeArrowheads="1"/>
          </p:cNvSpPr>
          <p:nvPr>
            <p:ph type="title"/>
          </p:nvPr>
        </p:nvSpPr>
        <p:spPr>
          <a:xfrm>
            <a:off x="304800" y="4343400"/>
            <a:ext cx="8632825" cy="633413"/>
          </a:xfrm>
        </p:spPr>
        <p:txBody>
          <a:bodyPr/>
          <a:lstStyle/>
          <a:p>
            <a:r>
              <a:rPr lang="nl-BE" altLang="en-US" smtClean="0"/>
              <a:t>Is there empirical evidence for this boundary ?</a:t>
            </a:r>
            <a:endParaRPr lang="en-US" altLang="en-US" smtClean="0"/>
          </a:p>
        </p:txBody>
      </p:sp>
      <p:grpSp>
        <p:nvGrpSpPr>
          <p:cNvPr id="2" name="Group 9"/>
          <p:cNvGrpSpPr>
            <a:grpSpLocks/>
          </p:cNvGrpSpPr>
          <p:nvPr/>
        </p:nvGrpSpPr>
        <p:grpSpPr bwMode="auto">
          <a:xfrm>
            <a:off x="0" y="3048000"/>
            <a:ext cx="9144000" cy="1371600"/>
            <a:chOff x="0" y="1920"/>
            <a:chExt cx="5760" cy="864"/>
          </a:xfrm>
        </p:grpSpPr>
        <p:sp>
          <p:nvSpPr>
            <p:cNvPr id="97286" name="Line 6"/>
            <p:cNvSpPr>
              <a:spLocks noChangeShapeType="1"/>
            </p:cNvSpPr>
            <p:nvPr/>
          </p:nvSpPr>
          <p:spPr bwMode="auto">
            <a:xfrm flipV="1">
              <a:off x="0" y="1920"/>
              <a:ext cx="5760" cy="9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7287" name="Line 7"/>
            <p:cNvSpPr>
              <a:spLocks noChangeShapeType="1"/>
            </p:cNvSpPr>
            <p:nvPr/>
          </p:nvSpPr>
          <p:spPr bwMode="auto">
            <a:xfrm flipH="1" flipV="1">
              <a:off x="3600" y="2016"/>
              <a:ext cx="336" cy="76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455688" name="AutoShape 8"/>
          <p:cNvSpPr>
            <a:spLocks noChangeArrowheads="1"/>
          </p:cNvSpPr>
          <p:nvPr/>
        </p:nvSpPr>
        <p:spPr bwMode="auto">
          <a:xfrm>
            <a:off x="304800" y="5181600"/>
            <a:ext cx="8632825" cy="633413"/>
          </a:xfrm>
          <a:prstGeom prst="roundRect">
            <a:avLst>
              <a:gd name="adj" fmla="val 16667"/>
            </a:avLst>
          </a:prstGeom>
          <a:solidFill>
            <a:srgbClr val="84AECA"/>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a:t>And if not, do these mountains exist ?</a:t>
            </a:r>
            <a:endParaRPr lang="en-US" altLang="en-US"/>
          </a:p>
        </p:txBody>
      </p:sp>
    </p:spTree>
    <p:extLst>
      <p:ext uri="{BB962C8B-B14F-4D97-AF65-F5344CB8AC3E}">
        <p14:creationId xmlns:p14="http://schemas.microsoft.com/office/powerpoint/2010/main" val="3793478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568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5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animBg="1" autoUpdateAnimBg="0"/>
      <p:bldP spid="455688"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AutoShape 2"/>
          <p:cNvSpPr>
            <a:spLocks noGrp="1" noChangeArrowheads="1"/>
          </p:cNvSpPr>
          <p:nvPr>
            <p:ph type="title"/>
          </p:nvPr>
        </p:nvSpPr>
        <p:spPr/>
        <p:txBody>
          <a:bodyPr/>
          <a:lstStyle/>
          <a:p>
            <a:r>
              <a:rPr lang="nl-BE" altLang="en-US" smtClean="0"/>
              <a:t>Attempts to resolve the problem (1)</a:t>
            </a:r>
            <a:endParaRPr lang="en-US" altLang="en-US" smtClean="0"/>
          </a:p>
        </p:txBody>
      </p:sp>
      <p:sp>
        <p:nvSpPr>
          <p:cNvPr id="98308" name="Rectangle 3"/>
          <p:cNvSpPr>
            <a:spLocks noGrp="1" noChangeArrowheads="1"/>
          </p:cNvSpPr>
          <p:nvPr>
            <p:ph idx="1"/>
          </p:nvPr>
        </p:nvSpPr>
        <p:spPr/>
        <p:txBody>
          <a:bodyPr/>
          <a:lstStyle/>
          <a:p>
            <a:r>
              <a:rPr lang="nl-BE" altLang="en-US" dirty="0" err="1" smtClean="0"/>
              <a:t>Mental</a:t>
            </a:r>
            <a:r>
              <a:rPr lang="nl-BE" altLang="en-US" dirty="0" smtClean="0"/>
              <a:t> disorders as </a:t>
            </a:r>
            <a:r>
              <a:rPr lang="nl-BE" altLang="en-US" b="1" i="1" dirty="0" smtClean="0"/>
              <a:t>‘practical kinds’</a:t>
            </a:r>
          </a:p>
          <a:p>
            <a:pPr lvl="1"/>
            <a:r>
              <a:rPr lang="en-US" altLang="en-US" dirty="0" smtClean="0"/>
              <a:t>‘</a:t>
            </a:r>
            <a:r>
              <a:rPr lang="en-US" altLang="en-US" i="1" dirty="0" smtClean="0"/>
              <a:t>stable patterns that can be identified with varying levels of reliability and validity’ </a:t>
            </a:r>
            <a:r>
              <a:rPr lang="en-US" altLang="en-US" dirty="0" smtClean="0"/>
              <a:t>and which are justified by their usefulness for specific purposes – such as giving an appropriate treatment</a:t>
            </a:r>
          </a:p>
        </p:txBody>
      </p:sp>
      <p:sp>
        <p:nvSpPr>
          <p:cNvPr id="98309" name="Rectangle 4"/>
          <p:cNvSpPr>
            <a:spLocks noChangeArrowheads="1"/>
          </p:cNvSpPr>
          <p:nvPr/>
        </p:nvSpPr>
        <p:spPr bwMode="auto">
          <a:xfrm>
            <a:off x="2667000" y="621665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a:solidFill>
                  <a:schemeClr val="bg1"/>
                </a:solidFill>
              </a:rPr>
              <a:t>Zachar, P. 2000b. Psychiatric disorders are not natural kinds. Philosophy, Psychiatry and Psychology 7:167–94.</a:t>
            </a:r>
          </a:p>
        </p:txBody>
      </p:sp>
    </p:spTree>
    <p:extLst>
      <p:ext uri="{BB962C8B-B14F-4D97-AF65-F5344CB8AC3E}">
        <p14:creationId xmlns:p14="http://schemas.microsoft.com/office/powerpoint/2010/main" val="1606226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r>
              <a:rPr lang="nl-BE" altLang="en-US" smtClean="0"/>
              <a:t>Basis: </a:t>
            </a:r>
            <a:r>
              <a:rPr lang="nl-BE" altLang="en-US" i="1" smtClean="0"/>
              <a:t>‘epistemic value commitments’</a:t>
            </a:r>
            <a:endParaRPr lang="en-US" altLang="en-US" i="1" smtClean="0"/>
          </a:p>
        </p:txBody>
      </p:sp>
      <p:sp>
        <p:nvSpPr>
          <p:cNvPr id="99331" name="Rectangle 3"/>
          <p:cNvSpPr>
            <a:spLocks noGrp="1" noChangeArrowheads="1"/>
          </p:cNvSpPr>
          <p:nvPr>
            <p:ph idx="1"/>
          </p:nvPr>
        </p:nvSpPr>
        <p:spPr/>
        <p:txBody>
          <a:bodyPr/>
          <a:lstStyle/>
          <a:p>
            <a:r>
              <a:rPr lang="nl-BE" altLang="en-US" i="1" smtClean="0"/>
              <a:t>‘</a:t>
            </a:r>
            <a:r>
              <a:rPr lang="en-US" altLang="en-US" i="1" smtClean="0"/>
              <a:t>values involved in making and advancing epistemologically-relevant claims, such as scientific ones</a:t>
            </a:r>
            <a:r>
              <a:rPr lang="nl-BE" altLang="en-US" i="1" smtClean="0"/>
              <a:t>’</a:t>
            </a:r>
            <a:r>
              <a:rPr lang="nl-BE" altLang="en-US" smtClean="0"/>
              <a:t>:</a:t>
            </a:r>
          </a:p>
          <a:p>
            <a:pPr lvl="1">
              <a:buFontTx/>
              <a:buNone/>
            </a:pPr>
            <a:endParaRPr lang="en-US" altLang="en-US" smtClean="0"/>
          </a:p>
        </p:txBody>
      </p:sp>
      <p:sp>
        <p:nvSpPr>
          <p:cNvPr id="99332" name="Text Box 4"/>
          <p:cNvSpPr txBox="1">
            <a:spLocks noChangeArrowheads="1"/>
          </p:cNvSpPr>
          <p:nvPr/>
        </p:nvSpPr>
        <p:spPr bwMode="auto">
          <a:xfrm>
            <a:off x="533400" y="3429000"/>
            <a:ext cx="3733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Coherence</a:t>
            </a:r>
          </a:p>
          <a:p>
            <a:pPr algn="l" eaLnBrk="1" hangingPunct="1"/>
            <a:r>
              <a:rPr lang="nl-BE" altLang="en-US">
                <a:solidFill>
                  <a:schemeClr val="bg1"/>
                </a:solidFill>
              </a:rPr>
              <a:t>Consistency</a:t>
            </a:r>
          </a:p>
          <a:p>
            <a:pPr algn="l" eaLnBrk="1" hangingPunct="1"/>
            <a:r>
              <a:rPr lang="nl-BE" altLang="en-US">
                <a:solidFill>
                  <a:schemeClr val="bg1"/>
                </a:solidFill>
              </a:rPr>
              <a:t>Comprehensiveness</a:t>
            </a:r>
          </a:p>
          <a:p>
            <a:pPr algn="l" eaLnBrk="1" hangingPunct="1"/>
            <a:r>
              <a:rPr lang="nl-BE" altLang="en-US">
                <a:solidFill>
                  <a:schemeClr val="bg1"/>
                </a:solidFill>
              </a:rPr>
              <a:t>Fecundity</a:t>
            </a:r>
          </a:p>
          <a:p>
            <a:pPr algn="l" eaLnBrk="1" hangingPunct="1"/>
            <a:r>
              <a:rPr lang="nl-BE" altLang="en-US">
                <a:solidFill>
                  <a:schemeClr val="bg1"/>
                </a:solidFill>
              </a:rPr>
              <a:t>Simplicity</a:t>
            </a:r>
            <a:endParaRPr lang="en-US" altLang="en-US">
              <a:solidFill>
                <a:schemeClr val="bg1"/>
              </a:solidFill>
            </a:endParaRPr>
          </a:p>
        </p:txBody>
      </p:sp>
      <p:sp>
        <p:nvSpPr>
          <p:cNvPr id="99333" name="Text Box 5"/>
          <p:cNvSpPr txBox="1">
            <a:spLocks noChangeArrowheads="1"/>
          </p:cNvSpPr>
          <p:nvPr/>
        </p:nvSpPr>
        <p:spPr bwMode="auto">
          <a:xfrm>
            <a:off x="4572000" y="3429000"/>
            <a:ext cx="4343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Instrumental efficacy</a:t>
            </a:r>
          </a:p>
          <a:p>
            <a:pPr algn="l" eaLnBrk="1" hangingPunct="1"/>
            <a:r>
              <a:rPr lang="nl-BE" altLang="en-US">
                <a:solidFill>
                  <a:schemeClr val="bg1"/>
                </a:solidFill>
              </a:rPr>
              <a:t>Originality</a:t>
            </a:r>
          </a:p>
          <a:p>
            <a:pPr algn="l" eaLnBrk="1" hangingPunct="1"/>
            <a:r>
              <a:rPr lang="nl-BE" altLang="en-US">
                <a:solidFill>
                  <a:schemeClr val="bg1"/>
                </a:solidFill>
              </a:rPr>
              <a:t>Relevance</a:t>
            </a:r>
          </a:p>
          <a:p>
            <a:pPr algn="l" eaLnBrk="1" hangingPunct="1"/>
            <a:r>
              <a:rPr lang="nl-BE" altLang="en-US">
                <a:solidFill>
                  <a:schemeClr val="bg1"/>
                </a:solidFill>
              </a:rPr>
              <a:t>Precision</a:t>
            </a:r>
            <a:endParaRPr lang="en-US" altLang="en-US">
              <a:solidFill>
                <a:schemeClr val="bg1"/>
              </a:solidFill>
            </a:endParaRPr>
          </a:p>
        </p:txBody>
      </p:sp>
      <p:sp>
        <p:nvSpPr>
          <p:cNvPr id="99334" name="Rectangle 6"/>
          <p:cNvSpPr>
            <a:spLocks noChangeArrowheads="1"/>
          </p:cNvSpPr>
          <p:nvPr/>
        </p:nvSpPr>
        <p:spPr bwMode="auto">
          <a:xfrm>
            <a:off x="914400" y="6216650"/>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spcBef>
                <a:spcPct val="50000"/>
              </a:spcBef>
            </a:pPr>
            <a:r>
              <a:rPr lang="en-US" altLang="en-US" sz="1600">
                <a:solidFill>
                  <a:schemeClr val="bg1"/>
                </a:solidFill>
              </a:rPr>
              <a:t>JZ. Sadler</a:t>
            </a:r>
            <a:r>
              <a:rPr lang="nl-BE" altLang="en-US" sz="1600">
                <a:solidFill>
                  <a:schemeClr val="bg1"/>
                </a:solidFill>
              </a:rPr>
              <a:t>.</a:t>
            </a:r>
            <a:r>
              <a:rPr lang="en-US" altLang="en-US" sz="1600">
                <a:solidFill>
                  <a:schemeClr val="bg1"/>
                </a:solidFill>
              </a:rPr>
              <a:t> Epistemic Value Commitments in the Debate over Categorical vs. Dimensional Personality Diagnosis</a:t>
            </a:r>
            <a:r>
              <a:rPr lang="nl-BE" altLang="en-US" sz="1600">
                <a:solidFill>
                  <a:schemeClr val="bg1"/>
                </a:solidFill>
              </a:rPr>
              <a:t>. </a:t>
            </a:r>
            <a:r>
              <a:rPr lang="en-US" altLang="en-US" sz="1600">
                <a:solidFill>
                  <a:schemeClr val="bg1"/>
                </a:solidFill>
              </a:rPr>
              <a:t>Philosophy, Psychiatry, &amp; Psychology 3.3 (1996) 203-222</a:t>
            </a:r>
          </a:p>
        </p:txBody>
      </p:sp>
    </p:spTree>
    <p:extLst>
      <p:ext uri="{BB962C8B-B14F-4D97-AF65-F5344CB8AC3E}">
        <p14:creationId xmlns:p14="http://schemas.microsoft.com/office/powerpoint/2010/main" val="30587934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p:txBody>
          <a:bodyPr/>
          <a:lstStyle/>
          <a:p>
            <a:r>
              <a:rPr lang="nl-BE" altLang="en-US" smtClean="0"/>
              <a:t>Attempts to resolve the problem (2)</a:t>
            </a:r>
            <a:endParaRPr lang="en-US" altLang="en-US" smtClean="0"/>
          </a:p>
        </p:txBody>
      </p:sp>
      <p:sp>
        <p:nvSpPr>
          <p:cNvPr id="468996" name="Text Box 4"/>
          <p:cNvSpPr txBox="1">
            <a:spLocks noChangeArrowheads="1"/>
          </p:cNvSpPr>
          <p:nvPr/>
        </p:nvSpPr>
        <p:spPr bwMode="auto">
          <a:xfrm>
            <a:off x="84138" y="1524000"/>
            <a:ext cx="632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Non-arbitrary basis for drawing a categorical distinction</a:t>
            </a:r>
            <a:endParaRPr lang="en-US" altLang="en-US" sz="2000">
              <a:solidFill>
                <a:schemeClr val="bg1"/>
              </a:solidFill>
            </a:endParaRPr>
          </a:p>
        </p:txBody>
      </p:sp>
      <p:sp>
        <p:nvSpPr>
          <p:cNvPr id="468998" name="Text Box 6"/>
          <p:cNvSpPr txBox="1">
            <a:spLocks noChangeArrowheads="1"/>
          </p:cNvSpPr>
          <p:nvPr/>
        </p:nvSpPr>
        <p:spPr bwMode="auto">
          <a:xfrm>
            <a:off x="1722438" y="2590800"/>
            <a:ext cx="433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This basis is an objective discontinuity</a:t>
            </a:r>
            <a:endParaRPr lang="en-US" altLang="en-US" sz="2000">
              <a:solidFill>
                <a:schemeClr val="bg1"/>
              </a:solidFill>
            </a:endParaRPr>
          </a:p>
        </p:txBody>
      </p:sp>
      <p:sp>
        <p:nvSpPr>
          <p:cNvPr id="469007" name="Text Box 15"/>
          <p:cNvSpPr txBox="1">
            <a:spLocks noChangeArrowheads="1"/>
          </p:cNvSpPr>
          <p:nvPr/>
        </p:nvSpPr>
        <p:spPr bwMode="auto">
          <a:xfrm>
            <a:off x="2822575" y="3657600"/>
            <a:ext cx="425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The discontinuity is sharp and binary</a:t>
            </a:r>
            <a:endParaRPr lang="en-US" altLang="en-US" sz="2000">
              <a:solidFill>
                <a:schemeClr val="bg1"/>
              </a:solidFill>
            </a:endParaRPr>
          </a:p>
        </p:txBody>
      </p:sp>
      <p:sp>
        <p:nvSpPr>
          <p:cNvPr id="469012" name="Text Box 20"/>
          <p:cNvSpPr txBox="1">
            <a:spLocks noChangeArrowheads="1"/>
          </p:cNvSpPr>
          <p:nvPr/>
        </p:nvSpPr>
        <p:spPr bwMode="auto">
          <a:xfrm>
            <a:off x="3887788" y="4724400"/>
            <a:ext cx="5256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The discontinuity is constituted by an ‘essence’</a:t>
            </a:r>
            <a:endParaRPr lang="en-US" altLang="en-US" sz="2000">
              <a:solidFill>
                <a:schemeClr val="bg1"/>
              </a:solidFill>
            </a:endParaRPr>
          </a:p>
        </p:txBody>
      </p:sp>
      <p:grpSp>
        <p:nvGrpSpPr>
          <p:cNvPr id="2" name="Group 37"/>
          <p:cNvGrpSpPr>
            <a:grpSpLocks/>
          </p:cNvGrpSpPr>
          <p:nvPr/>
        </p:nvGrpSpPr>
        <p:grpSpPr bwMode="auto">
          <a:xfrm>
            <a:off x="52388" y="1905000"/>
            <a:ext cx="2298700" cy="1246188"/>
            <a:chOff x="33" y="1440"/>
            <a:chExt cx="1448" cy="785"/>
          </a:xfrm>
        </p:grpSpPr>
        <p:grpSp>
          <p:nvGrpSpPr>
            <p:cNvPr id="100385" name="Group 10"/>
            <p:cNvGrpSpPr>
              <a:grpSpLocks/>
            </p:cNvGrpSpPr>
            <p:nvPr/>
          </p:nvGrpSpPr>
          <p:grpSpPr bwMode="auto">
            <a:xfrm>
              <a:off x="480" y="1440"/>
              <a:ext cx="1001" cy="480"/>
              <a:chOff x="480" y="1536"/>
              <a:chExt cx="1001" cy="480"/>
            </a:xfrm>
          </p:grpSpPr>
          <p:sp>
            <p:nvSpPr>
              <p:cNvPr id="100387" name="Text Box 5"/>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88" name="AutoShape 8"/>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89" name="AutoShape 9"/>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86" name="Text Box 25"/>
            <p:cNvSpPr txBox="1">
              <a:spLocks noChangeArrowheads="1"/>
            </p:cNvSpPr>
            <p:nvPr/>
          </p:nvSpPr>
          <p:spPr bwMode="auto">
            <a:xfrm>
              <a:off x="33" y="1937"/>
              <a:ext cx="8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Non-kind</a:t>
              </a:r>
              <a:endParaRPr lang="en-US" altLang="en-US" sz="2400" i="1">
                <a:solidFill>
                  <a:srgbClr val="FFFF00"/>
                </a:solidFill>
              </a:endParaRPr>
            </a:p>
          </p:txBody>
        </p:sp>
      </p:grpSp>
      <p:grpSp>
        <p:nvGrpSpPr>
          <p:cNvPr id="4" name="Group 38"/>
          <p:cNvGrpSpPr>
            <a:grpSpLocks/>
          </p:cNvGrpSpPr>
          <p:nvPr/>
        </p:nvGrpSpPr>
        <p:grpSpPr bwMode="auto">
          <a:xfrm>
            <a:off x="381000" y="2971800"/>
            <a:ext cx="3113088" cy="1295400"/>
            <a:chOff x="240" y="2112"/>
            <a:chExt cx="1961" cy="816"/>
          </a:xfrm>
        </p:grpSpPr>
        <p:grpSp>
          <p:nvGrpSpPr>
            <p:cNvPr id="100380" name="Group 11"/>
            <p:cNvGrpSpPr>
              <a:grpSpLocks/>
            </p:cNvGrpSpPr>
            <p:nvPr/>
          </p:nvGrpSpPr>
          <p:grpSpPr bwMode="auto">
            <a:xfrm>
              <a:off x="1200" y="2112"/>
              <a:ext cx="1001" cy="480"/>
              <a:chOff x="480" y="1536"/>
              <a:chExt cx="1001" cy="480"/>
            </a:xfrm>
          </p:grpSpPr>
          <p:sp>
            <p:nvSpPr>
              <p:cNvPr id="100382" name="Text Box 12"/>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83" name="AutoShape 13"/>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84" name="AutoShape 14"/>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81" name="Text Box 26"/>
            <p:cNvSpPr txBox="1">
              <a:spLocks noChangeArrowheads="1"/>
            </p:cNvSpPr>
            <p:nvPr/>
          </p:nvSpPr>
          <p:spPr bwMode="auto">
            <a:xfrm>
              <a:off x="240" y="2640"/>
              <a:ext cx="1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Practical kind</a:t>
              </a:r>
              <a:endParaRPr lang="en-US" altLang="en-US" sz="2400" i="1">
                <a:solidFill>
                  <a:srgbClr val="FFFF00"/>
                </a:solidFill>
              </a:endParaRPr>
            </a:p>
          </p:txBody>
        </p:sp>
      </p:grpSp>
      <p:grpSp>
        <p:nvGrpSpPr>
          <p:cNvPr id="6" name="Group 39"/>
          <p:cNvGrpSpPr>
            <a:grpSpLocks/>
          </p:cNvGrpSpPr>
          <p:nvPr/>
        </p:nvGrpSpPr>
        <p:grpSpPr bwMode="auto">
          <a:xfrm>
            <a:off x="1981200" y="4038600"/>
            <a:ext cx="2732088" cy="1219200"/>
            <a:chOff x="1248" y="2784"/>
            <a:chExt cx="1721" cy="768"/>
          </a:xfrm>
        </p:grpSpPr>
        <p:grpSp>
          <p:nvGrpSpPr>
            <p:cNvPr id="100375" name="Group 16"/>
            <p:cNvGrpSpPr>
              <a:grpSpLocks/>
            </p:cNvGrpSpPr>
            <p:nvPr/>
          </p:nvGrpSpPr>
          <p:grpSpPr bwMode="auto">
            <a:xfrm>
              <a:off x="1968" y="2784"/>
              <a:ext cx="1001" cy="480"/>
              <a:chOff x="480" y="1536"/>
              <a:chExt cx="1001" cy="480"/>
            </a:xfrm>
          </p:grpSpPr>
          <p:sp>
            <p:nvSpPr>
              <p:cNvPr id="100377" name="Text Box 17"/>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78" name="AutoShape 18"/>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79" name="AutoShape 19"/>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76" name="Text Box 27"/>
            <p:cNvSpPr txBox="1">
              <a:spLocks noChangeArrowheads="1"/>
            </p:cNvSpPr>
            <p:nvPr/>
          </p:nvSpPr>
          <p:spPr bwMode="auto">
            <a:xfrm>
              <a:off x="1248" y="3264"/>
              <a:ext cx="9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Fuzzy kind</a:t>
              </a:r>
              <a:endParaRPr lang="en-US" altLang="en-US" sz="2400" i="1">
                <a:solidFill>
                  <a:srgbClr val="FFFF00"/>
                </a:solidFill>
              </a:endParaRPr>
            </a:p>
          </p:txBody>
        </p:sp>
      </p:grpSp>
      <p:grpSp>
        <p:nvGrpSpPr>
          <p:cNvPr id="8" name="Group 40"/>
          <p:cNvGrpSpPr>
            <a:grpSpLocks/>
          </p:cNvGrpSpPr>
          <p:nvPr/>
        </p:nvGrpSpPr>
        <p:grpSpPr bwMode="auto">
          <a:xfrm>
            <a:off x="2743200" y="5105400"/>
            <a:ext cx="3113088" cy="1143000"/>
            <a:chOff x="1728" y="3456"/>
            <a:chExt cx="1961" cy="720"/>
          </a:xfrm>
        </p:grpSpPr>
        <p:grpSp>
          <p:nvGrpSpPr>
            <p:cNvPr id="100370" name="Group 21"/>
            <p:cNvGrpSpPr>
              <a:grpSpLocks/>
            </p:cNvGrpSpPr>
            <p:nvPr/>
          </p:nvGrpSpPr>
          <p:grpSpPr bwMode="auto">
            <a:xfrm>
              <a:off x="2688" y="3456"/>
              <a:ext cx="1001" cy="480"/>
              <a:chOff x="480" y="1536"/>
              <a:chExt cx="1001" cy="480"/>
            </a:xfrm>
          </p:grpSpPr>
          <p:sp>
            <p:nvSpPr>
              <p:cNvPr id="100372" name="Text Box 22"/>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73" name="AutoShape 23"/>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74" name="AutoShape 24"/>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71" name="Text Box 28"/>
            <p:cNvSpPr txBox="1">
              <a:spLocks noChangeArrowheads="1"/>
            </p:cNvSpPr>
            <p:nvPr/>
          </p:nvSpPr>
          <p:spPr bwMode="auto">
            <a:xfrm>
              <a:off x="1728" y="3888"/>
              <a:ext cx="11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Discrete kind</a:t>
              </a:r>
              <a:endParaRPr lang="en-US" altLang="en-US" sz="2400" i="1">
                <a:solidFill>
                  <a:srgbClr val="FFFF00"/>
                </a:solidFill>
              </a:endParaRPr>
            </a:p>
          </p:txBody>
        </p:sp>
      </p:grpSp>
      <p:sp>
        <p:nvSpPr>
          <p:cNvPr id="469021" name="Text Box 29"/>
          <p:cNvSpPr txBox="1">
            <a:spLocks noChangeArrowheads="1"/>
          </p:cNvSpPr>
          <p:nvPr/>
        </p:nvSpPr>
        <p:spPr bwMode="auto">
          <a:xfrm>
            <a:off x="5257800" y="57912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Natural kind</a:t>
            </a:r>
            <a:endParaRPr lang="en-US" altLang="en-US" sz="2400" i="1">
              <a:solidFill>
                <a:srgbClr val="FFFF00"/>
              </a:solidFill>
            </a:endParaRPr>
          </a:p>
        </p:txBody>
      </p:sp>
      <p:sp>
        <p:nvSpPr>
          <p:cNvPr id="100364" name="Rectangle 30"/>
          <p:cNvSpPr>
            <a:spLocks noChangeArrowheads="1"/>
          </p:cNvSpPr>
          <p:nvPr/>
        </p:nvSpPr>
        <p:spPr bwMode="auto">
          <a:xfrm>
            <a:off x="6629400" y="1905000"/>
            <a:ext cx="2514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400" b="0">
                <a:solidFill>
                  <a:schemeClr val="bg1"/>
                </a:solidFill>
              </a:rPr>
              <a:t>Haslam N. Kinds of Kinds: A Conceptual Taxonomy of Psychiatric Categories. Philosophy, Psychiatry, &amp; Psychology, 9 (2002), 203-218</a:t>
            </a:r>
          </a:p>
        </p:txBody>
      </p:sp>
      <p:sp>
        <p:nvSpPr>
          <p:cNvPr id="469024" name="Text Box 32"/>
          <p:cNvSpPr txBox="1">
            <a:spLocks noChangeArrowheads="1"/>
          </p:cNvSpPr>
          <p:nvPr/>
        </p:nvSpPr>
        <p:spPr bwMode="auto">
          <a:xfrm>
            <a:off x="0" y="3048000"/>
            <a:ext cx="16335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‘severity’</a:t>
            </a:r>
          </a:p>
          <a:p>
            <a:pPr algn="l" eaLnBrk="1" hangingPunct="1"/>
            <a:r>
              <a:rPr lang="nl-BE" altLang="en-US" sz="2000">
                <a:solidFill>
                  <a:srgbClr val="93B1C5"/>
                </a:solidFill>
              </a:rPr>
              <a:t>‘neuroticism’</a:t>
            </a:r>
            <a:endParaRPr lang="en-US" altLang="en-US" sz="2000">
              <a:solidFill>
                <a:srgbClr val="93B1C5"/>
              </a:solidFill>
            </a:endParaRPr>
          </a:p>
        </p:txBody>
      </p:sp>
      <p:sp>
        <p:nvSpPr>
          <p:cNvPr id="469025" name="Text Box 33"/>
          <p:cNvSpPr txBox="1">
            <a:spLocks noChangeArrowheads="1"/>
          </p:cNvSpPr>
          <p:nvPr/>
        </p:nvSpPr>
        <p:spPr bwMode="auto">
          <a:xfrm>
            <a:off x="0" y="4114800"/>
            <a:ext cx="2740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‘essential hypertension’</a:t>
            </a:r>
          </a:p>
          <a:p>
            <a:pPr algn="l" eaLnBrk="1" hangingPunct="1"/>
            <a:r>
              <a:rPr lang="nl-BE" altLang="en-US" sz="2000">
                <a:solidFill>
                  <a:srgbClr val="93B1C5"/>
                </a:solidFill>
              </a:rPr>
              <a:t>‘depression’</a:t>
            </a:r>
            <a:endParaRPr lang="en-US" altLang="en-US" sz="2000">
              <a:solidFill>
                <a:srgbClr val="93B1C5"/>
              </a:solidFill>
            </a:endParaRPr>
          </a:p>
        </p:txBody>
      </p:sp>
      <p:sp>
        <p:nvSpPr>
          <p:cNvPr id="469026" name="Text Box 34"/>
          <p:cNvSpPr txBox="1">
            <a:spLocks noChangeArrowheads="1"/>
          </p:cNvSpPr>
          <p:nvPr/>
        </p:nvSpPr>
        <p:spPr bwMode="auto">
          <a:xfrm>
            <a:off x="685800" y="5105400"/>
            <a:ext cx="276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‘borderline personality’</a:t>
            </a:r>
          </a:p>
        </p:txBody>
      </p:sp>
      <p:sp>
        <p:nvSpPr>
          <p:cNvPr id="469027" name="Text Box 35"/>
          <p:cNvSpPr txBox="1">
            <a:spLocks noChangeArrowheads="1"/>
          </p:cNvSpPr>
          <p:nvPr/>
        </p:nvSpPr>
        <p:spPr bwMode="auto">
          <a:xfrm>
            <a:off x="2819400" y="6080125"/>
            <a:ext cx="1662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‘melancholia’</a:t>
            </a:r>
          </a:p>
        </p:txBody>
      </p:sp>
      <p:sp>
        <p:nvSpPr>
          <p:cNvPr id="469028" name="Text Box 36"/>
          <p:cNvSpPr txBox="1">
            <a:spLocks noChangeArrowheads="1"/>
          </p:cNvSpPr>
          <p:nvPr/>
        </p:nvSpPr>
        <p:spPr bwMode="auto">
          <a:xfrm>
            <a:off x="5334000" y="6080125"/>
            <a:ext cx="245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‘Williams syndrome’</a:t>
            </a:r>
          </a:p>
        </p:txBody>
      </p:sp>
    </p:spTree>
    <p:extLst>
      <p:ext uri="{BB962C8B-B14F-4D97-AF65-F5344CB8AC3E}">
        <p14:creationId xmlns:p14="http://schemas.microsoft.com/office/powerpoint/2010/main" val="1696251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25247</TotalTime>
  <Words>7031</Words>
  <Application>Microsoft Office PowerPoint</Application>
  <PresentationFormat>On-screen Show (4:3)</PresentationFormat>
  <Paragraphs>787</Paragraphs>
  <Slides>107</Slides>
  <Notes>31</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19" baseType="lpstr">
      <vt:lpstr>Arial Unicode MS</vt:lpstr>
      <vt:lpstr>Batang</vt:lpstr>
      <vt:lpstr>MS PGothic</vt:lpstr>
      <vt:lpstr>Arial</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21287 – Spring 2018 </vt:lpstr>
      <vt:lpstr>C2. Philosophy of science and ontology </vt:lpstr>
      <vt:lpstr>Part 1 Philosophical basis</vt:lpstr>
      <vt:lpstr>PowerPoint Presentation</vt:lpstr>
      <vt:lpstr>Philosophy of Science (PhyS) ?</vt:lpstr>
      <vt:lpstr>Philosophy of Science (PhyS) ?</vt:lpstr>
      <vt:lpstr>Topics in PhyS</vt:lpstr>
      <vt:lpstr>PowerPoint Presentation</vt:lpstr>
      <vt:lpstr>Philosophy of science: use(ful/less)?</vt:lpstr>
      <vt:lpstr>And he agrees</vt:lpstr>
      <vt:lpstr>A scientist reviewer about:</vt:lpstr>
      <vt:lpstr>A philosopher reviewer about:</vt:lpstr>
      <vt:lpstr>Another scientist reviewer:</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Which questions addressed in PhyS should scientists deeply care about?</vt:lpstr>
      <vt:lpstr>Which questions addressed in PhyS should scientists deeply care about?</vt:lpstr>
      <vt:lpstr>Some key notions from PhyS useful for (future) scientists</vt:lpstr>
      <vt:lpstr>‘Ontology’</vt:lpstr>
      <vt:lpstr>Four notions of ‘ontology’ as a study</vt:lpstr>
      <vt:lpstr>Realism</vt:lpstr>
      <vt:lpstr>The basis of Ontological Realism (O.R.)</vt:lpstr>
      <vt:lpstr>PowerPoint Presentation</vt:lpstr>
      <vt:lpstr>PowerPoint Presentation</vt:lpstr>
      <vt:lpstr>Relevant disciplines and theories</vt:lpstr>
      <vt:lpstr>Relevant disciplines and theories</vt:lpstr>
      <vt:lpstr>Distinct questions. What type are they of?</vt:lpstr>
      <vt:lpstr>Scientific Realism</vt:lpstr>
      <vt:lpstr>Scientific Realism</vt:lpstr>
      <vt:lpstr>‘Research’</vt:lpstr>
      <vt:lpstr>Definition of ‘research’</vt:lpstr>
      <vt:lpstr>Keywords in research</vt:lpstr>
      <vt:lpstr>Keywords in research</vt:lpstr>
      <vt:lpstr>Keywords in research</vt:lpstr>
      <vt:lpstr>Keywords in research</vt:lpstr>
      <vt:lpstr>Keywords in research</vt:lpstr>
      <vt:lpstr>Keywords in research</vt:lpstr>
      <vt:lpstr>Keywords in research</vt:lpstr>
      <vt:lpstr>‘Logic’</vt:lpstr>
      <vt:lpstr>Four notions of Logic</vt:lpstr>
      <vt:lpstr>Deduction and induction (1)</vt:lpstr>
      <vt:lpstr>Valid and sound (deductive) arguments</vt:lpstr>
      <vt:lpstr>Valid argument?</vt:lpstr>
      <vt:lpstr>Sound argument?</vt:lpstr>
      <vt:lpstr>Deduction and induction (2)</vt:lpstr>
      <vt:lpstr>‘The Scientific Method’</vt:lpstr>
      <vt:lpstr>The Scientific Method</vt:lpstr>
      <vt:lpstr>PowerPoint Presentation</vt:lpstr>
      <vt:lpstr>Scientific Objectivity (1)</vt:lpstr>
      <vt:lpstr>Scientific Objectivity (2)</vt:lpstr>
      <vt:lpstr>The view from nowhere</vt:lpstr>
      <vt:lpstr>The view from nowhere</vt:lpstr>
      <vt:lpstr>Impact of value(s) on science</vt:lpstr>
      <vt:lpstr>Value types</vt:lpstr>
      <vt:lpstr>Three theses</vt:lpstr>
      <vt:lpstr>Evidence-based medicine</vt:lpstr>
      <vt:lpstr>Part 2. Application</vt:lpstr>
      <vt:lpstr>Does mental illness exist?</vt:lpstr>
      <vt:lpstr>Their argument is based on the (narrow ?) definitions for disease.</vt:lpstr>
      <vt:lpstr>Latest WHO definition</vt:lpstr>
      <vt:lpstr>WHO constitution</vt:lpstr>
      <vt:lpstr>What is a mental disorder ?</vt:lpstr>
      <vt:lpstr>A terminological and ontological problem (1)</vt:lpstr>
      <vt:lpstr>The old debate on the “body-mind problem”…</vt:lpstr>
      <vt:lpstr>… and its impact on Psychiatry</vt:lpstr>
      <vt:lpstr>A terminological and ontological problem (2)</vt:lpstr>
      <vt:lpstr>The “Myth of Mental Illness”</vt:lpstr>
      <vt:lpstr>Our interpretation of Szasz (1)</vt:lpstr>
      <vt:lpstr>Our interpretation of Szasz (2)</vt:lpstr>
      <vt:lpstr>Our interpretation of Szasz (3)</vt:lpstr>
      <vt:lpstr>A terminological and ontological problem (3)</vt:lpstr>
      <vt:lpstr>Jablensky’s arguments (1)</vt:lpstr>
      <vt:lpstr>Jablensky’s arguments (2)</vt:lpstr>
      <vt:lpstr>Missing the nail</vt:lpstr>
      <vt:lpstr>ICD-10 Mental disease guidelines</vt:lpstr>
      <vt:lpstr>The ‘categorical – dimensional’ debate on the classification of mental disorders</vt:lpstr>
      <vt:lpstr>The categorical view</vt:lpstr>
      <vt:lpstr>Evolution of the DSM (1)</vt:lpstr>
      <vt:lpstr>Evolution of the DSM (2)</vt:lpstr>
      <vt:lpstr>DSM under fire (1)</vt:lpstr>
      <vt:lpstr>DSM under fire (2)</vt:lpstr>
      <vt:lpstr>The Dimensional Approach (1)</vt:lpstr>
      <vt:lpstr>The Dimensional Approach (2)</vt:lpstr>
      <vt:lpstr>Is there empirical evidence for this boundary ?</vt:lpstr>
      <vt:lpstr>Attempts to resolve the problem (1)</vt:lpstr>
      <vt:lpstr>Basis: ‘epistemic value commitments’</vt:lpstr>
      <vt:lpstr>Attempts to resolve the problem (2)</vt:lpstr>
      <vt:lpstr>Most recent evolution</vt:lpstr>
      <vt:lpstr>Part 3. Application test</vt:lpstr>
      <vt:lpstr>In-class application test</vt:lpstr>
      <vt:lpstr>Scoring</vt:lpstr>
      <vt:lpstr>PowerPoint Presentation</vt:lpstr>
      <vt:lpstr>A planet with tribal humanoids is discovered</vt:lpstr>
      <vt:lpstr>A planet with tribal humanoids is discovered</vt:lpstr>
      <vt:lpstr>A planet with tribal humanoids is discovered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1128</cp:revision>
  <dcterms:created xsi:type="dcterms:W3CDTF">1601-01-01T00:00:00Z</dcterms:created>
  <dcterms:modified xsi:type="dcterms:W3CDTF">2018-02-07T20:22:06Z</dcterms:modified>
</cp:coreProperties>
</file>